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162" r:id="rId3"/>
    <p:sldId id="353" r:id="rId4"/>
    <p:sldId id="414" r:id="rId5"/>
    <p:sldId id="2164" r:id="rId6"/>
    <p:sldId id="259" r:id="rId7"/>
    <p:sldId id="260" r:id="rId8"/>
    <p:sldId id="2163" r:id="rId9"/>
    <p:sldId id="2159" r:id="rId10"/>
    <p:sldId id="2160" r:id="rId11"/>
    <p:sldId id="2161" r:id="rId12"/>
    <p:sldId id="513" r:id="rId13"/>
    <p:sldId id="2165" r:id="rId14"/>
    <p:sldId id="257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44E9"/>
    <a:srgbClr val="004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0"/>
    <p:restoredTop sz="90596"/>
  </p:normalViewPr>
  <p:slideViewPr>
    <p:cSldViewPr snapToGrid="0" showGuides="1">
      <p:cViewPr varScale="1">
        <p:scale>
          <a:sx n="78" d="100"/>
          <a:sy n="78" d="100"/>
        </p:scale>
        <p:origin x="5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7EF38-341F-5248-ADDD-63DD456B2CEC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F0FC6-8FDE-D84D-9F48-8B231CE0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F0FC6-8FDE-D84D-9F48-8B231CE05D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F0FC6-8FDE-D84D-9F48-8B231CE05D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28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F0FC6-8FDE-D84D-9F48-8B231CE05D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0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F0FC6-8FDE-D84D-9F48-8B231CE05D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76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www.psu.edu</a:t>
            </a:r>
            <a:r>
              <a:rPr lang="en-US" dirty="0"/>
              <a:t>/news/administration/story/president-</a:t>
            </a:r>
            <a:r>
              <a:rPr lang="en-US" dirty="0" err="1"/>
              <a:t>bendapudi</a:t>
            </a:r>
            <a:r>
              <a:rPr lang="en-US" dirty="0"/>
              <a:t>-addresses-climate-action/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F0FC6-8FDE-D84D-9F48-8B231CE05D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0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World Meteorological Organization (WMO). Executive Summary. Scientific Assessment of Ozone Depletion: 2022,</a:t>
            </a:r>
          </a:p>
          <a:p>
            <a:r>
              <a:rPr lang="en-US" dirty="0">
                <a:effectLst/>
                <a:latin typeface="Helvetica" pitchFamily="2" charset="0"/>
              </a:rPr>
              <a:t>GAW Report No. 278, 56 pp.; WMO: Geneva, 2022.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F0FC6-8FDE-D84D-9F48-8B231CE05D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6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gispub.epa.gov</a:t>
            </a:r>
            <a:r>
              <a:rPr lang="en-US" dirty="0"/>
              <a:t>/air/</a:t>
            </a:r>
            <a:r>
              <a:rPr lang="en-US" dirty="0" err="1"/>
              <a:t>trendsreport</a:t>
            </a:r>
            <a:r>
              <a:rPr lang="en-US" dirty="0"/>
              <a:t>/2022/#introduction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F0FC6-8FDE-D84D-9F48-8B231CE05D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0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F0FC6-8FDE-D84D-9F48-8B231CE05D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2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Hayhoe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Wuebbles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D.J., Easterling, D.R., Fahey, D.W., Doherty, S.,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Kossin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J., Sweet, W.,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Wehner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2018. Our changing climate. In: D.R.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Reidmiller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C.W. Avery, D.R. Easterling, K.E. Kunkel, K.L.M. Lewis, T.K.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Maycock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B.C. Stewart (Editors), Impacts, Risks, and Adaptation in the United States: Fourth National Climate Assessment. US Global Change Research Program, Washington, DC, USA, pp. 72–144.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7B7B-5817-874C-A0B6-16848ECA1A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Hayhoe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Wuebbles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D.J., Easterling, D.R., Fahey, D.W., Doherty, S.,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Kossin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J., Sweet, W.,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Wehner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2018. Our changing climate. In: D.R.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Reidmiller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C.W. Avery, D.R. Easterling, K.E. Kunkel, K.L.M. Lewis, T.K.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Maycock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B.C. Stewart (Editors), Impacts, Risks, and Adaptation in the United States: Fourth National Climate Assessment. US Global Change Research Program, Washington, DC, USA, pp. 72–144.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7B7B-5817-874C-A0B6-16848ECA1A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0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www.pewresearch.org</a:t>
            </a:r>
            <a:r>
              <a:rPr lang="en-US" dirty="0"/>
              <a:t>/short-reads/2021/07/23/on-climate-change-republicans-are-open-to-some-policy-approaches-even-as-they-assign-the-issue-low-priority/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F0FC6-8FDE-D84D-9F48-8B231CE05D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4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climatereanalyzer.org</a:t>
            </a:r>
            <a:r>
              <a:rPr lang="en-US" dirty="0"/>
              <a:t>/</a:t>
            </a:r>
            <a:r>
              <a:rPr lang="en-US" dirty="0" err="1"/>
              <a:t>clim</a:t>
            </a:r>
            <a:r>
              <a:rPr lang="en-US" dirty="0"/>
              <a:t>/</a:t>
            </a:r>
            <a:r>
              <a:rPr lang="en-US" dirty="0" err="1"/>
              <a:t>sst_daily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F0FC6-8FDE-D84D-9F48-8B231CE05D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climatereanalyzer.org</a:t>
            </a:r>
            <a:r>
              <a:rPr lang="en-US" dirty="0"/>
              <a:t>/</a:t>
            </a:r>
            <a:r>
              <a:rPr lang="en-US" dirty="0" err="1"/>
              <a:t>clim</a:t>
            </a:r>
            <a:r>
              <a:rPr lang="en-US" dirty="0"/>
              <a:t>/</a:t>
            </a:r>
            <a:r>
              <a:rPr lang="en-US" dirty="0" err="1"/>
              <a:t>sst_daily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F0FC6-8FDE-D84D-9F48-8B231CE05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9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nsidc.org</a:t>
            </a:r>
            <a:r>
              <a:rPr lang="en-US" dirty="0"/>
              <a:t>/</a:t>
            </a:r>
            <a:r>
              <a:rPr lang="en-US" dirty="0" err="1"/>
              <a:t>arcticseaicenews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F0FC6-8FDE-D84D-9F48-8B231CE05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5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F0FC6-8FDE-D84D-9F48-8B231CE05D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8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CBF-43F6-574B-8688-DBEDF66E6FC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578-4CA5-1442-BA66-B35109F4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8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CBF-43F6-574B-8688-DBEDF66E6FC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578-4CA5-1442-BA66-B35109F4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2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CBF-43F6-574B-8688-DBEDF66E6FC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578-4CA5-1442-BA66-B35109F4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8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CBF-43F6-574B-8688-DBEDF66E6FC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578-4CA5-1442-BA66-B35109F4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8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CBF-43F6-574B-8688-DBEDF66E6FC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578-4CA5-1442-BA66-B35109F4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CBF-43F6-574B-8688-DBEDF66E6FC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578-4CA5-1442-BA66-B35109F4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CBF-43F6-574B-8688-DBEDF66E6FC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578-4CA5-1442-BA66-B35109F4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7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CBF-43F6-574B-8688-DBEDF66E6FC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578-4CA5-1442-BA66-B35109F4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9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CBF-43F6-574B-8688-DBEDF66E6FC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578-4CA5-1442-BA66-B35109F4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1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CBF-43F6-574B-8688-DBEDF66E6FC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578-4CA5-1442-BA66-B35109F4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6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BCBF-43F6-574B-8688-DBEDF66E6FC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578-4CA5-1442-BA66-B35109F4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7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BCBF-43F6-574B-8688-DBEDF66E6FC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B578-4CA5-1442-BA66-B35109F4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6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05B9-80BC-C57B-D238-BE5533C38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44134"/>
            <a:ext cx="7772400" cy="904648"/>
          </a:xfrm>
        </p:spPr>
        <p:txBody>
          <a:bodyPr>
            <a:normAutofit fontScale="90000"/>
          </a:bodyPr>
          <a:lstStyle/>
          <a:p>
            <a:r>
              <a:rPr lang="en-US" dirty="0"/>
              <a:t>A Climate Science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94B83-3665-551A-C694-3E75284C9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54977"/>
            <a:ext cx="6858000" cy="904648"/>
          </a:xfrm>
        </p:spPr>
        <p:txBody>
          <a:bodyPr>
            <a:normAutofit fontScale="92500"/>
          </a:bodyPr>
          <a:lstStyle/>
          <a:p>
            <a:r>
              <a:rPr lang="en-US" dirty="0"/>
              <a:t>Raymond Najjar</a:t>
            </a:r>
          </a:p>
          <a:p>
            <a:r>
              <a:rPr lang="en-US" dirty="0"/>
              <a:t>Professor of Oceanography, Penn State, rgn1@psu.edu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A709007-0473-41E6-2A24-98D76F8714E5}"/>
              </a:ext>
            </a:extLst>
          </p:cNvPr>
          <p:cNvSpPr txBox="1">
            <a:spLocks/>
          </p:cNvSpPr>
          <p:nvPr/>
        </p:nvSpPr>
        <p:spPr>
          <a:xfrm>
            <a:off x="1143000" y="4810352"/>
            <a:ext cx="6858000" cy="904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</a:rPr>
              <a:t>Centre County Democrats</a:t>
            </a:r>
            <a:endParaRPr lang="en-US" dirty="0">
              <a:effectLst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Leadership Circle Summer Reception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June 20, 2023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023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FFEB-D1FC-77F3-4785-315F791F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828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The US is the biggest historical contributor to CO</a:t>
            </a:r>
            <a:r>
              <a:rPr lang="en-US" baseline="-25000" dirty="0"/>
              <a:t>2</a:t>
            </a:r>
            <a:r>
              <a:rPr lang="en-US" dirty="0"/>
              <a:t>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4A3B8-2C04-91D3-A0F4-4D06AEE88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226;p20">
            <a:extLst>
              <a:ext uri="{FF2B5EF4-FFF2-40B4-BE49-F238E27FC236}">
                <a16:creationId xmlns:a16="http://schemas.microsoft.com/office/drawing/2014/main" id="{52349B89-C66C-5C00-2B96-F4BD5C273E1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532" r="532"/>
          <a:stretch/>
        </p:blipFill>
        <p:spPr>
          <a:xfrm>
            <a:off x="457200" y="1812874"/>
            <a:ext cx="8229600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2C08BB-4BB1-E635-5803-D113879B6B2B}"/>
              </a:ext>
            </a:extLst>
          </p:cNvPr>
          <p:cNvSpPr txBox="1"/>
          <p:nvPr/>
        </p:nvSpPr>
        <p:spPr>
          <a:xfrm>
            <a:off x="5625216" y="6447232"/>
            <a:ext cx="351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Global Carbon Budget 2022</a:t>
            </a:r>
          </a:p>
        </p:txBody>
      </p:sp>
    </p:spTree>
    <p:extLst>
      <p:ext uri="{BB962C8B-B14F-4D97-AF65-F5344CB8AC3E}">
        <p14:creationId xmlns:p14="http://schemas.microsoft.com/office/powerpoint/2010/main" val="22280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2F83-42C4-38ED-4DAD-FDD9650A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82" y="274637"/>
            <a:ext cx="8347517" cy="1325563"/>
          </a:xfrm>
        </p:spPr>
        <p:txBody>
          <a:bodyPr>
            <a:normAutofit/>
          </a:bodyPr>
          <a:lstStyle/>
          <a:p>
            <a:r>
              <a:rPr lang="en-US" dirty="0"/>
              <a:t>The US is also the largest per capita contributor to CO</a:t>
            </a:r>
            <a:r>
              <a:rPr lang="en-US" baseline="-25000" dirty="0"/>
              <a:t>2</a:t>
            </a:r>
            <a:r>
              <a:rPr lang="en-US" dirty="0"/>
              <a:t> emissions</a:t>
            </a:r>
          </a:p>
        </p:txBody>
      </p:sp>
      <p:pic>
        <p:nvPicPr>
          <p:cNvPr id="4" name="Google Shape;226;p20">
            <a:extLst>
              <a:ext uri="{FF2B5EF4-FFF2-40B4-BE49-F238E27FC236}">
                <a16:creationId xmlns:a16="http://schemas.microsoft.com/office/drawing/2014/main" id="{9743AC46-799A-2A6C-EB95-C1D5B34E481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5777" r="2663"/>
          <a:stretch/>
        </p:blipFill>
        <p:spPr>
          <a:xfrm>
            <a:off x="235109" y="1600200"/>
            <a:ext cx="8237559" cy="50520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74740-DCB3-32AD-B53A-931A227389BC}"/>
              </a:ext>
            </a:extLst>
          </p:cNvPr>
          <p:cNvSpPr txBox="1"/>
          <p:nvPr/>
        </p:nvSpPr>
        <p:spPr>
          <a:xfrm>
            <a:off x="5625216" y="6467556"/>
            <a:ext cx="351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Global Carbon Budget 2022</a:t>
            </a:r>
          </a:p>
        </p:txBody>
      </p:sp>
    </p:spTree>
    <p:extLst>
      <p:ext uri="{BB962C8B-B14F-4D97-AF65-F5344CB8AC3E}">
        <p14:creationId xmlns:p14="http://schemas.microsoft.com/office/powerpoint/2010/main" val="274200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BBB8A-2958-59C6-F66E-36AC6D73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4" y="238790"/>
            <a:ext cx="7429499" cy="561702"/>
          </a:xfrm>
        </p:spPr>
        <p:txBody>
          <a:bodyPr>
            <a:noAutofit/>
          </a:bodyPr>
          <a:lstStyle/>
          <a:p>
            <a:r>
              <a:rPr lang="en-US" sz="4000" dirty="0"/>
              <a:t>Are we nearing peak emissions?</a:t>
            </a:r>
          </a:p>
        </p:txBody>
      </p:sp>
      <p:pic>
        <p:nvPicPr>
          <p:cNvPr id="5" name="Google Shape;152;p12">
            <a:extLst>
              <a:ext uri="{FF2B5EF4-FFF2-40B4-BE49-F238E27FC236}">
                <a16:creationId xmlns:a16="http://schemas.microsoft.com/office/drawing/2014/main" id="{1140C905-5260-7CEB-4357-548CC977946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/>
          <a:stretch/>
        </p:blipFill>
        <p:spPr>
          <a:xfrm>
            <a:off x="0" y="1038228"/>
            <a:ext cx="9144000" cy="52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B5C5CC-1613-5392-1DC9-5C8C7F86D4C8}"/>
              </a:ext>
            </a:extLst>
          </p:cNvPr>
          <p:cNvSpPr txBox="1"/>
          <p:nvPr/>
        </p:nvSpPr>
        <p:spPr>
          <a:xfrm>
            <a:off x="5625216" y="6417153"/>
            <a:ext cx="351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Global Carbon Budget 2022</a:t>
            </a:r>
          </a:p>
        </p:txBody>
      </p:sp>
    </p:spTree>
    <p:extLst>
      <p:ext uri="{BB962C8B-B14F-4D97-AF65-F5344CB8AC3E}">
        <p14:creationId xmlns:p14="http://schemas.microsoft.com/office/powerpoint/2010/main" val="57273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FC41-0972-8260-2AA5-EEF418B8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local advance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3CBE1-89F4-8934-16DE-D0C40DD38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029213" cy="4351338"/>
          </a:xfrm>
        </p:spPr>
        <p:txBody>
          <a:bodyPr/>
          <a:lstStyle/>
          <a:p>
            <a:r>
              <a:rPr lang="en-US" dirty="0"/>
              <a:t>“With a goal of achieving 100% greenhouse gas emissions reduction by 2035, Penn State — under the direction of President Neeli </a:t>
            </a:r>
            <a:r>
              <a:rPr lang="en-US" dirty="0" err="1"/>
              <a:t>Bendapudi</a:t>
            </a:r>
            <a:r>
              <a:rPr lang="en-US" dirty="0"/>
              <a:t> — is moving forward with several of the recommendations presented by the University’s Carbon Emissions Reduction Task Force in spring 2022”</a:t>
            </a:r>
          </a:p>
          <a:p>
            <a:r>
              <a:rPr lang="en-US" dirty="0"/>
              <a:t>“Penn State has already reduced its GHG emissions by 42% since 2005”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C56D8-4306-A5AD-1A9E-9FC2FE5D78F5}"/>
              </a:ext>
            </a:extLst>
          </p:cNvPr>
          <p:cNvSpPr txBox="1"/>
          <p:nvPr/>
        </p:nvSpPr>
        <p:spPr>
          <a:xfrm>
            <a:off x="155122" y="6311899"/>
            <a:ext cx="2016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Penn State</a:t>
            </a:r>
          </a:p>
        </p:txBody>
      </p:sp>
    </p:spTree>
    <p:extLst>
      <p:ext uri="{BB962C8B-B14F-4D97-AF65-F5344CB8AC3E}">
        <p14:creationId xmlns:p14="http://schemas.microsoft.com/office/powerpoint/2010/main" val="257116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2721-027B-672E-E39E-DE212AF7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4" y="13448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ozone layer is recovering because we reduced CFC emissions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AF42E-AF26-F49F-DDF0-89C081BE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0" y="1353231"/>
            <a:ext cx="5524500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33A0FD-B0EB-F1D8-7D60-19CEE1E16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34" y="3563031"/>
            <a:ext cx="5656463" cy="301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648F5E-7575-A0E2-D632-F4CBA112A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597" y="3984398"/>
            <a:ext cx="3004484" cy="1712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3B2C2-FD82-D828-B289-67722245C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090" y="1460048"/>
            <a:ext cx="2069064" cy="2102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3D859E-ABF4-3EED-99DA-B9D84D8D9784}"/>
              </a:ext>
            </a:extLst>
          </p:cNvPr>
          <p:cNvSpPr txBox="1"/>
          <p:nvPr/>
        </p:nvSpPr>
        <p:spPr>
          <a:xfrm>
            <a:off x="4600572" y="6473070"/>
            <a:ext cx="4596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Source: World Meteorological Organization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7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05F18F-BE39-33D1-537A-C17924E27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7" t="7804" b="16749"/>
          <a:stretch/>
        </p:blipFill>
        <p:spPr>
          <a:xfrm>
            <a:off x="1276371" y="1614136"/>
            <a:ext cx="6754629" cy="3988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643A85-5D84-5D03-31C6-2AE02C9722F7}"/>
              </a:ext>
            </a:extLst>
          </p:cNvPr>
          <p:cNvSpPr txBox="1"/>
          <p:nvPr/>
        </p:nvSpPr>
        <p:spPr>
          <a:xfrm>
            <a:off x="162046" y="23087"/>
            <a:ext cx="8715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US air quality has improved dramatically over the past 30 years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28A7A-21FA-0123-558D-5C395A163412}"/>
              </a:ext>
            </a:extLst>
          </p:cNvPr>
          <p:cNvSpPr txBox="1"/>
          <p:nvPr/>
        </p:nvSpPr>
        <p:spPr>
          <a:xfrm>
            <a:off x="1758814" y="2894304"/>
            <a:ext cx="78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Ozone</a:t>
            </a:r>
            <a:endParaRPr lang="en-US" baseline="-250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52787-F095-AC84-7DA8-A242BD8B69C9}"/>
              </a:ext>
            </a:extLst>
          </p:cNvPr>
          <p:cNvSpPr txBox="1"/>
          <p:nvPr/>
        </p:nvSpPr>
        <p:spPr>
          <a:xfrm>
            <a:off x="1941653" y="2051544"/>
            <a:ext cx="147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4AFE"/>
                </a:solidFill>
              </a:rPr>
              <a:t>Sulfur dioxide</a:t>
            </a:r>
            <a:endParaRPr lang="en-US" baseline="-25000" dirty="0">
              <a:solidFill>
                <a:srgbClr val="004AF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8831F-DBC6-CD97-8E13-2230FDFA9AA1}"/>
              </a:ext>
            </a:extLst>
          </p:cNvPr>
          <p:cNvSpPr txBox="1"/>
          <p:nvPr/>
        </p:nvSpPr>
        <p:spPr>
          <a:xfrm>
            <a:off x="8064385" y="4242237"/>
            <a:ext cx="96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PM-2.5</a:t>
            </a:r>
            <a:endParaRPr lang="en-US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632E1-DCB0-F584-F86A-A9A2312C03E7}"/>
              </a:ext>
            </a:extLst>
          </p:cNvPr>
          <p:cNvSpPr txBox="1"/>
          <p:nvPr/>
        </p:nvSpPr>
        <p:spPr>
          <a:xfrm>
            <a:off x="5648220" y="2557729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Lead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B7E97E-54D2-310E-2ED7-4EC61665F2B4}"/>
              </a:ext>
            </a:extLst>
          </p:cNvPr>
          <p:cNvSpPr txBox="1"/>
          <p:nvPr/>
        </p:nvSpPr>
        <p:spPr>
          <a:xfrm>
            <a:off x="1733904" y="4872055"/>
            <a:ext cx="1740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Nitrogen dioxide</a:t>
            </a:r>
          </a:p>
          <a:p>
            <a:r>
              <a:rPr lang="en-US" dirty="0">
                <a:solidFill>
                  <a:srgbClr val="7030A0"/>
                </a:solidFill>
              </a:rPr>
              <a:t>(annual)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81FA30-0C64-2684-6FD3-5D1DD7720407}"/>
              </a:ext>
            </a:extLst>
          </p:cNvPr>
          <p:cNvSpPr txBox="1"/>
          <p:nvPr/>
        </p:nvSpPr>
        <p:spPr>
          <a:xfrm>
            <a:off x="4426411" y="5149280"/>
            <a:ext cx="185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Carbon monoxide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58B007-3B60-71A5-3AF7-678127DE37FA}"/>
              </a:ext>
            </a:extLst>
          </p:cNvPr>
          <p:cNvSpPr txBox="1"/>
          <p:nvPr/>
        </p:nvSpPr>
        <p:spPr>
          <a:xfrm>
            <a:off x="2119019" y="3584332"/>
            <a:ext cx="198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Nitrogen dioxide (1-hour)</a:t>
            </a:r>
            <a:endParaRPr lang="en-US" baseline="-25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7F5264F-1DCD-18DE-0C2A-E26A3301159B}"/>
              </a:ext>
            </a:extLst>
          </p:cNvPr>
          <p:cNvSpPr/>
          <p:nvPr/>
        </p:nvSpPr>
        <p:spPr>
          <a:xfrm>
            <a:off x="7859209" y="4016415"/>
            <a:ext cx="227472" cy="763930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50FAC1-12DE-3361-38C8-14043CA4ADE2}"/>
              </a:ext>
            </a:extLst>
          </p:cNvPr>
          <p:cNvSpPr txBox="1"/>
          <p:nvPr/>
        </p:nvSpPr>
        <p:spPr>
          <a:xfrm rot="16200000">
            <a:off x="-1010468" y="3578689"/>
            <a:ext cx="328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above or below standard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910400-2619-E999-8BDC-CF6FA5E8605C}"/>
              </a:ext>
            </a:extLst>
          </p:cNvPr>
          <p:cNvSpPr txBox="1"/>
          <p:nvPr/>
        </p:nvSpPr>
        <p:spPr>
          <a:xfrm>
            <a:off x="3275404" y="5702428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B4D0C-4A52-3454-461F-55D7A8CDDD2B}"/>
              </a:ext>
            </a:extLst>
          </p:cNvPr>
          <p:cNvSpPr txBox="1"/>
          <p:nvPr/>
        </p:nvSpPr>
        <p:spPr>
          <a:xfrm>
            <a:off x="1139006" y="2425049"/>
            <a:ext cx="583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FD8825-EC1C-8B75-9B07-6F747279DF74}"/>
              </a:ext>
            </a:extLst>
          </p:cNvPr>
          <p:cNvSpPr txBox="1"/>
          <p:nvPr/>
        </p:nvSpPr>
        <p:spPr>
          <a:xfrm>
            <a:off x="1223936" y="3437420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BDE5AB-CF35-BE27-0803-45BD046F4611}"/>
              </a:ext>
            </a:extLst>
          </p:cNvPr>
          <p:cNvSpPr txBox="1"/>
          <p:nvPr/>
        </p:nvSpPr>
        <p:spPr>
          <a:xfrm>
            <a:off x="1067489" y="4426295"/>
            <a:ext cx="6992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–50%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86676C-DB3D-50BB-05C6-C45C1AA98F95}"/>
              </a:ext>
            </a:extLst>
          </p:cNvPr>
          <p:cNvSpPr txBox="1"/>
          <p:nvPr/>
        </p:nvSpPr>
        <p:spPr>
          <a:xfrm>
            <a:off x="987454" y="5396264"/>
            <a:ext cx="8162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–100%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F1C41B-F8C3-5075-9BFC-4F92D0C2BCA8}"/>
              </a:ext>
            </a:extLst>
          </p:cNvPr>
          <p:cNvSpPr txBox="1"/>
          <p:nvPr/>
        </p:nvSpPr>
        <p:spPr>
          <a:xfrm>
            <a:off x="1046572" y="1567836"/>
            <a:ext cx="7008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7AFCDA-1B28-83E5-62E7-077684FE21D1}"/>
              </a:ext>
            </a:extLst>
          </p:cNvPr>
          <p:cNvSpPr txBox="1"/>
          <p:nvPr/>
        </p:nvSpPr>
        <p:spPr>
          <a:xfrm>
            <a:off x="5297803" y="5718955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DA7917-E566-F555-013C-D8EC736ECB27}"/>
              </a:ext>
            </a:extLst>
          </p:cNvPr>
          <p:cNvSpPr txBox="1"/>
          <p:nvPr/>
        </p:nvSpPr>
        <p:spPr>
          <a:xfrm>
            <a:off x="7272112" y="5687696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CD7597-177A-2DB6-0EBC-A792F38D6618}"/>
              </a:ext>
            </a:extLst>
          </p:cNvPr>
          <p:cNvSpPr txBox="1"/>
          <p:nvPr/>
        </p:nvSpPr>
        <p:spPr>
          <a:xfrm>
            <a:off x="1530404" y="5738257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07F78B-89F5-C0A3-84AF-1D7CB78106E5}"/>
              </a:ext>
            </a:extLst>
          </p:cNvPr>
          <p:cNvSpPr txBox="1"/>
          <p:nvPr/>
        </p:nvSpPr>
        <p:spPr>
          <a:xfrm>
            <a:off x="7165337" y="6429015"/>
            <a:ext cx="1919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Source: US EPA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1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5537-6856-C8EE-8B00-68042BEC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 chose to discuss in 20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6A907-FD94-3924-4D01-C750A0809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contribution to climate change</a:t>
            </a:r>
          </a:p>
          <a:p>
            <a:r>
              <a:rPr lang="en-US" dirty="0"/>
              <a:t>Some recent unusual events</a:t>
            </a:r>
          </a:p>
          <a:p>
            <a:r>
              <a:rPr lang="en-US" dirty="0"/>
              <a:t>Emissions: how they are changing and who’s responsible</a:t>
            </a:r>
          </a:p>
          <a:p>
            <a:r>
              <a:rPr lang="en-US" dirty="0"/>
              <a:t>Past environmental successes</a:t>
            </a:r>
          </a:p>
        </p:txBody>
      </p:sp>
    </p:spTree>
    <p:extLst>
      <p:ext uri="{BB962C8B-B14F-4D97-AF65-F5344CB8AC3E}">
        <p14:creationId xmlns:p14="http://schemas.microsoft.com/office/powerpoint/2010/main" val="26465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0FA8-B1C3-6A49-958A-B847CD01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77102"/>
            <a:ext cx="8229600" cy="9140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We cannot explain observed warming with natural drivers 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703A1-E824-8A48-82DE-ADB7312A6712}"/>
              </a:ext>
            </a:extLst>
          </p:cNvPr>
          <p:cNvSpPr/>
          <p:nvPr/>
        </p:nvSpPr>
        <p:spPr>
          <a:xfrm>
            <a:off x="6524234" y="4436527"/>
            <a:ext cx="2021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1951–1980 average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BAEE9A-9EEB-5F40-9CE0-1EB7A85D4BB6}"/>
              </a:ext>
            </a:extLst>
          </p:cNvPr>
          <p:cNvCxnSpPr>
            <a:cxnSpLocks/>
          </p:cNvCxnSpPr>
          <p:nvPr/>
        </p:nvCxnSpPr>
        <p:spPr>
          <a:xfrm flipV="1">
            <a:off x="7525473" y="4076218"/>
            <a:ext cx="1" cy="358815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6F9861C-2C0F-0A43-BFA8-DAD244966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59" y="1347353"/>
            <a:ext cx="8028386" cy="4737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BEB192-0C1A-2046-B591-450F127E2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25" y="1330035"/>
            <a:ext cx="635647" cy="4767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EA1646-E965-B649-A3F7-736E53C5CA54}"/>
              </a:ext>
            </a:extLst>
          </p:cNvPr>
          <p:cNvSpPr txBox="1"/>
          <p:nvPr/>
        </p:nvSpPr>
        <p:spPr>
          <a:xfrm>
            <a:off x="146304" y="6327648"/>
            <a:ext cx="558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Fourth National Climate Assessment, </a:t>
            </a:r>
            <a:r>
              <a:rPr lang="en-US" dirty="0" err="1"/>
              <a:t>Hayhoe</a:t>
            </a:r>
            <a:r>
              <a:rPr lang="en-US" dirty="0"/>
              <a:t> et al. (2018)</a:t>
            </a:r>
          </a:p>
        </p:txBody>
      </p:sp>
    </p:spTree>
    <p:extLst>
      <p:ext uri="{BB962C8B-B14F-4D97-AF65-F5344CB8AC3E}">
        <p14:creationId xmlns:p14="http://schemas.microsoft.com/office/powerpoint/2010/main" val="206716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0FA8-B1C3-6A49-958A-B847CD01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77102"/>
            <a:ext cx="8229600" cy="914082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… but we can with human drivers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703A1-E824-8A48-82DE-ADB7312A6712}"/>
              </a:ext>
            </a:extLst>
          </p:cNvPr>
          <p:cNvSpPr/>
          <p:nvPr/>
        </p:nvSpPr>
        <p:spPr>
          <a:xfrm>
            <a:off x="6524234" y="4436527"/>
            <a:ext cx="2021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1951–1980 average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BAEE9A-9EEB-5F40-9CE0-1EB7A85D4BB6}"/>
              </a:ext>
            </a:extLst>
          </p:cNvPr>
          <p:cNvCxnSpPr>
            <a:cxnSpLocks/>
          </p:cNvCxnSpPr>
          <p:nvPr/>
        </p:nvCxnSpPr>
        <p:spPr>
          <a:xfrm flipV="1">
            <a:off x="7525473" y="4076218"/>
            <a:ext cx="1" cy="358815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A70494E-FC12-A342-A6D2-82B638917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48" y="1330331"/>
            <a:ext cx="7844194" cy="4771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D0FE25-3A8B-7047-ADBB-147182FBF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25" y="1330035"/>
            <a:ext cx="635647" cy="4767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CEF694-2A87-8043-99F4-B7509B213672}"/>
              </a:ext>
            </a:extLst>
          </p:cNvPr>
          <p:cNvSpPr txBox="1"/>
          <p:nvPr/>
        </p:nvSpPr>
        <p:spPr>
          <a:xfrm>
            <a:off x="146304" y="6327648"/>
            <a:ext cx="558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Fourth National Climate Assessment, </a:t>
            </a:r>
            <a:r>
              <a:rPr lang="en-US" dirty="0" err="1"/>
              <a:t>Hayhoe</a:t>
            </a:r>
            <a:r>
              <a:rPr lang="en-US" dirty="0"/>
              <a:t> et al. (2018)</a:t>
            </a:r>
          </a:p>
        </p:txBody>
      </p:sp>
    </p:spTree>
    <p:extLst>
      <p:ext uri="{BB962C8B-B14F-4D97-AF65-F5344CB8AC3E}">
        <p14:creationId xmlns:p14="http://schemas.microsoft.com/office/powerpoint/2010/main" val="185562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252E-F553-2880-83CA-9A5EBE93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64" y="201840"/>
            <a:ext cx="7886700" cy="810531"/>
          </a:xfrm>
        </p:spPr>
        <p:txBody>
          <a:bodyPr>
            <a:normAutofit/>
          </a:bodyPr>
          <a:lstStyle/>
          <a:p>
            <a:r>
              <a:rPr lang="en-US" sz="4000" dirty="0"/>
              <a:t>Republicans think otherwise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C30BEE-8F06-CD62-0EA1-FCA91CE84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1" b="3231"/>
          <a:stretch/>
        </p:blipFill>
        <p:spPr bwMode="auto">
          <a:xfrm>
            <a:off x="389164" y="2013857"/>
            <a:ext cx="7822716" cy="43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D8B2D1-A8F7-E07F-15D3-3EE96352B9C0}"/>
              </a:ext>
            </a:extLst>
          </p:cNvPr>
          <p:cNvSpPr txBox="1"/>
          <p:nvPr/>
        </p:nvSpPr>
        <p:spPr>
          <a:xfrm>
            <a:off x="389164" y="1490637"/>
            <a:ext cx="768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% of Republicans and Republican leaners who say …</a:t>
            </a:r>
          </a:p>
        </p:txBody>
      </p:sp>
    </p:spTree>
    <p:extLst>
      <p:ext uri="{BB962C8B-B14F-4D97-AF65-F5344CB8AC3E}">
        <p14:creationId xmlns:p14="http://schemas.microsoft.com/office/powerpoint/2010/main" val="154926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2600-813D-B76F-4052-7099BD30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22" y="168358"/>
            <a:ext cx="8831506" cy="688170"/>
          </a:xfrm>
        </p:spPr>
        <p:txBody>
          <a:bodyPr>
            <a:normAutofit/>
          </a:bodyPr>
          <a:lstStyle/>
          <a:p>
            <a:r>
              <a:rPr lang="en-US" sz="4000" dirty="0"/>
              <a:t>The ocean surface is extremely warm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95917-196E-3BE2-80A3-7D34C1894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9" y="2005727"/>
            <a:ext cx="8701675" cy="4683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191C3-2530-E851-7022-3957F631933A}"/>
              </a:ext>
            </a:extLst>
          </p:cNvPr>
          <p:cNvSpPr txBox="1"/>
          <p:nvPr/>
        </p:nvSpPr>
        <p:spPr>
          <a:xfrm>
            <a:off x="313211" y="1051620"/>
            <a:ext cx="850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Each line represents a year of global average sea surface temperature since 1981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890DCF-6E7A-4601-990C-F236416DF344}"/>
              </a:ext>
            </a:extLst>
          </p:cNvPr>
          <p:cNvSpPr txBox="1"/>
          <p:nvPr/>
        </p:nvSpPr>
        <p:spPr>
          <a:xfrm>
            <a:off x="6904287" y="258079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0E4EC9-CCC5-470B-EAD0-7B96841E3E3F}"/>
              </a:ext>
            </a:extLst>
          </p:cNvPr>
          <p:cNvSpPr txBox="1"/>
          <p:nvPr/>
        </p:nvSpPr>
        <p:spPr>
          <a:xfrm>
            <a:off x="4607330" y="243661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2023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E412D5-62B7-B47A-D985-A2C223655BE1}"/>
              </a:ext>
            </a:extLst>
          </p:cNvPr>
          <p:cNvCxnSpPr>
            <a:cxnSpLocks/>
          </p:cNvCxnSpPr>
          <p:nvPr/>
        </p:nvCxnSpPr>
        <p:spPr>
          <a:xfrm flipH="1">
            <a:off x="6620720" y="2976121"/>
            <a:ext cx="341441" cy="452879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0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5917-5D8D-0BB1-FA1B-23ACB0C5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20" y="68228"/>
            <a:ext cx="874243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Some of it is El Ni</a:t>
            </a:r>
            <a:r>
              <a:rPr lang="en-US" sz="4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ñ</a:t>
            </a:r>
            <a:r>
              <a:rPr lang="en-US" sz="4000" dirty="0"/>
              <a:t>o, but the North Atlantic is a big surprise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DA61D6-FFEA-0EB2-D267-5A05478332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4" y="1366123"/>
            <a:ext cx="7694911" cy="534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7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AE43-4696-4F5C-BCE5-2BBF0B81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130630"/>
            <a:ext cx="8264979" cy="1560060"/>
          </a:xfrm>
        </p:spPr>
        <p:txBody>
          <a:bodyPr>
            <a:normAutofit fontScale="90000"/>
          </a:bodyPr>
          <a:lstStyle/>
          <a:p>
            <a:r>
              <a:rPr lang="en-US" dirty="0"/>
              <a:t>Sea ice declines have long been a worry in the Arctic, but now the Antarctic is also a concern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CB4EFF-0CF2-E771-D676-F9EFB5C1A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700" y="2075995"/>
            <a:ext cx="4962043" cy="3969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A20B40-D430-6C33-BA45-28EE89C32D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2" t="23492" r="23079" b="16607"/>
          <a:stretch/>
        </p:blipFill>
        <p:spPr>
          <a:xfrm>
            <a:off x="4710482" y="1937657"/>
            <a:ext cx="4223658" cy="4107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F89AB9-A865-D1FC-0564-E2C5AE7130DD}"/>
              </a:ext>
            </a:extLst>
          </p:cNvPr>
          <p:cNvSpPr txBox="1"/>
          <p:nvPr/>
        </p:nvSpPr>
        <p:spPr>
          <a:xfrm>
            <a:off x="5428527" y="1516284"/>
            <a:ext cx="273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19, 2023 sea ice cover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84287-5810-84AB-B691-5AFAE9DD9890}"/>
              </a:ext>
            </a:extLst>
          </p:cNvPr>
          <p:cNvSpPr txBox="1"/>
          <p:nvPr/>
        </p:nvSpPr>
        <p:spPr>
          <a:xfrm>
            <a:off x="4359729" y="6488668"/>
            <a:ext cx="4784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Source: National Snow and Ice Data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3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5440-8B82-4A24-A156-6BAF3B58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8862"/>
            <a:ext cx="8229600" cy="1143000"/>
          </a:xfrm>
        </p:spPr>
        <p:txBody>
          <a:bodyPr/>
          <a:lstStyle/>
          <a:p>
            <a:r>
              <a:rPr lang="en-US" dirty="0"/>
              <a:t>Emissions: Who’s responsible?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CF7F0-2F77-B6BE-264B-6A1B9D807659}"/>
              </a:ext>
            </a:extLst>
          </p:cNvPr>
          <p:cNvSpPr txBox="1"/>
          <p:nvPr/>
        </p:nvSpPr>
        <p:spPr>
          <a:xfrm>
            <a:off x="500605" y="2161190"/>
            <a:ext cx="81427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Nikki Haley recently said in the CNN Town Hall:</a:t>
            </a:r>
          </a:p>
          <a:p>
            <a:pPr marL="0" marR="0"/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“If we want to really fix the environment, then let’s start having serious conversations with India and China. They are our polluters. They’re the ones that are causing the problem.”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0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2943</TotalTime>
  <Words>800</Words>
  <Application>Microsoft Macintosh PowerPoint</Application>
  <PresentationFormat>On-screen Show (4:3)</PresentationFormat>
  <Paragraphs>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Times New Roman</vt:lpstr>
      <vt:lpstr>Office Theme</vt:lpstr>
      <vt:lpstr>A Climate Science Update</vt:lpstr>
      <vt:lpstr>What I chose to discuss in 20 minutes</vt:lpstr>
      <vt:lpstr>We cannot explain observed warming with natural drivers …</vt:lpstr>
      <vt:lpstr>… but we can with human drivers</vt:lpstr>
      <vt:lpstr>Republicans think otherwise</vt:lpstr>
      <vt:lpstr>The ocean surface is extremely warm now</vt:lpstr>
      <vt:lpstr>Some of it is El Niño, but the North Atlantic is a big surprise</vt:lpstr>
      <vt:lpstr>Sea ice declines have long been a worry in the Arctic, but now the Antarctic is also a concern</vt:lpstr>
      <vt:lpstr>Emissions: Who’s responsible?</vt:lpstr>
      <vt:lpstr>The US is the biggest historical contributor to CO2 emissions</vt:lpstr>
      <vt:lpstr>The US is also the largest per capita contributor to CO2 emissions</vt:lpstr>
      <vt:lpstr>Are we nearing peak emissions?</vt:lpstr>
      <vt:lpstr>A local advance</vt:lpstr>
      <vt:lpstr>The ozone layer is recovering because we reduced CFC emissions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Najjar Jr., Raymond Gabriel</dc:creator>
  <cp:lastModifiedBy>Najjar Jr., Raymond Gabriel</cp:lastModifiedBy>
  <cp:revision>5</cp:revision>
  <cp:lastPrinted>2023-09-30T12:33:22Z</cp:lastPrinted>
  <dcterms:created xsi:type="dcterms:W3CDTF">2023-06-20T17:14:12Z</dcterms:created>
  <dcterms:modified xsi:type="dcterms:W3CDTF">2023-09-30T12:34:46Z</dcterms:modified>
</cp:coreProperties>
</file>