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97" r:id="rId1"/>
  </p:sldMasterIdLst>
  <p:notesMasterIdLst>
    <p:notesMasterId r:id="rId41"/>
  </p:notesMasterIdLst>
  <p:sldIdLst>
    <p:sldId id="379" r:id="rId2"/>
    <p:sldId id="353" r:id="rId3"/>
    <p:sldId id="414" r:id="rId4"/>
    <p:sldId id="282" r:id="rId5"/>
    <p:sldId id="276" r:id="rId6"/>
    <p:sldId id="418" r:id="rId7"/>
    <p:sldId id="425" r:id="rId8"/>
    <p:sldId id="289" r:id="rId9"/>
    <p:sldId id="288" r:id="rId10"/>
    <p:sldId id="419" r:id="rId11"/>
    <p:sldId id="422" r:id="rId12"/>
    <p:sldId id="351" r:id="rId13"/>
    <p:sldId id="415" r:id="rId14"/>
    <p:sldId id="416" r:id="rId15"/>
    <p:sldId id="313" r:id="rId16"/>
    <p:sldId id="427" r:id="rId17"/>
    <p:sldId id="316" r:id="rId18"/>
    <p:sldId id="317" r:id="rId19"/>
    <p:sldId id="421" r:id="rId20"/>
    <p:sldId id="339" r:id="rId21"/>
    <p:sldId id="330" r:id="rId22"/>
    <p:sldId id="429" r:id="rId23"/>
    <p:sldId id="310" r:id="rId24"/>
    <p:sldId id="397" r:id="rId25"/>
    <p:sldId id="391" r:id="rId26"/>
    <p:sldId id="392" r:id="rId27"/>
    <p:sldId id="396" r:id="rId28"/>
    <p:sldId id="383" r:id="rId29"/>
    <p:sldId id="400" r:id="rId30"/>
    <p:sldId id="385" r:id="rId31"/>
    <p:sldId id="403" r:id="rId32"/>
    <p:sldId id="404" r:id="rId33"/>
    <p:sldId id="406" r:id="rId34"/>
    <p:sldId id="407" r:id="rId35"/>
    <p:sldId id="262" r:id="rId36"/>
    <p:sldId id="291" r:id="rId37"/>
    <p:sldId id="259" r:id="rId38"/>
    <p:sldId id="294" r:id="rId39"/>
    <p:sldId id="428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7438"/>
    <a:srgbClr val="C45D07"/>
    <a:srgbClr val="E85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0" autoAdjust="0"/>
    <p:restoredTop sz="85542" autoAdjust="0"/>
  </p:normalViewPr>
  <p:slideViewPr>
    <p:cSldViewPr snapToGrid="0">
      <p:cViewPr varScale="1">
        <p:scale>
          <a:sx n="80" d="100"/>
          <a:sy n="80" d="100"/>
        </p:scale>
        <p:origin x="560" y="176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6D058-5F7C-D64A-8732-EFF51E4904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37B7B-5817-874C-A0B6-16848ECA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ufug.2019.02.012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www.nasa.gov</a:t>
            </a:r>
            <a:r>
              <a:rPr lang="en-US" dirty="0"/>
              <a:t>/topics/earth/images/</a:t>
            </a:r>
            <a:r>
              <a:rPr lang="en-US" dirty="0" err="1"/>
              <a:t>index.html</a:t>
            </a:r>
            <a:endParaRPr lang="en-US" dirty="0"/>
          </a:p>
          <a:p>
            <a:r>
              <a:rPr lang="en-US" dirty="0" err="1"/>
              <a:t>Geology.com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32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Feng, S., Hu, Q., 2007. Changes in winter snowfall/precipitation ratio in the contiguous United States. Journal of Geophysical Research: Atmospheres 112,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10.1029/2007jd008397.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24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Diefenbach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Rathbun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S.L., Vreeland, J.K., Grove, D.,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Kanapaux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W.J., 2016. Evidence for range contraction of snowshoe hare in Pennsylvania. Northeastern Naturalist 23, 229-249.</a:t>
            </a:r>
          </a:p>
          <a:p>
            <a:endParaRPr lang="en-US" b="1" dirty="0"/>
          </a:p>
          <a:p>
            <a:r>
              <a:rPr lang="en-US" b="0" dirty="0"/>
              <a:t>Lipton, D., </a:t>
            </a:r>
            <a:r>
              <a:rPr lang="en-US" dirty="0"/>
              <a:t>M. A. Rubenstein, S.R. Weiskopf, S. Carter, J. Peterson, L. Crozier, M. Fogarty, S. </a:t>
            </a:r>
            <a:r>
              <a:rPr lang="en-US" dirty="0" err="1"/>
              <a:t>Gaichas</a:t>
            </a:r>
            <a:r>
              <a:rPr lang="en-US" dirty="0"/>
              <a:t>, K.J.W. Hyde, T.L. Morelli, J. </a:t>
            </a:r>
            <a:r>
              <a:rPr lang="en-US" dirty="0" err="1"/>
              <a:t>Morisette</a:t>
            </a:r>
            <a:r>
              <a:rPr lang="en-US" dirty="0"/>
              <a:t>, H. </a:t>
            </a:r>
            <a:r>
              <a:rPr lang="en-US" dirty="0" err="1"/>
              <a:t>Moustahfid</a:t>
            </a:r>
            <a:r>
              <a:rPr lang="en-US" dirty="0"/>
              <a:t>, R. Muñoz, R. </a:t>
            </a:r>
            <a:r>
              <a:rPr lang="en-US" dirty="0" err="1"/>
              <a:t>Poudel</a:t>
            </a:r>
            <a:r>
              <a:rPr lang="en-US" dirty="0"/>
              <a:t>, M.D. Staudinger, C. Stock, L. Thompson, R. </a:t>
            </a:r>
            <a:r>
              <a:rPr lang="en-US" dirty="0" err="1"/>
              <a:t>Waples</a:t>
            </a:r>
            <a:r>
              <a:rPr lang="en-US" dirty="0"/>
              <a:t>, and J.F. </a:t>
            </a:r>
            <a:r>
              <a:rPr lang="en-US" dirty="0" err="1"/>
              <a:t>Weltzin</a:t>
            </a:r>
            <a:r>
              <a:rPr lang="en-US" dirty="0"/>
              <a:t>, 2018: Ecosystems, Ecosystem Services, and Biodiversity. In </a:t>
            </a:r>
            <a:r>
              <a:rPr lang="en-US" i="1" dirty="0"/>
              <a:t>Impacts, Risks, and Adaptation in the United States: Fourth National Climate Assessment, Volume II</a:t>
            </a:r>
            <a:r>
              <a:rPr lang="en-US" dirty="0"/>
              <a:t> [</a:t>
            </a:r>
            <a:r>
              <a:rPr lang="en-US" dirty="0" err="1"/>
              <a:t>Reidmiller</a:t>
            </a:r>
            <a:r>
              <a:rPr lang="en-US" dirty="0"/>
              <a:t>, D.R., C.W. Avery, D.R. Easterling, K.E. Kunkel, K.L.M. Lewis, T.K. </a:t>
            </a:r>
            <a:r>
              <a:rPr lang="en-US" dirty="0" err="1"/>
              <a:t>Maycock</a:t>
            </a:r>
            <a:r>
              <a:rPr lang="en-US" dirty="0"/>
              <a:t>, and B.C. Stewart (eds.)]. U.S. Global Change Research Program, Washington, DC, USA, pp. 268–321. </a:t>
            </a:r>
            <a:r>
              <a:rPr lang="en-US" dirty="0" err="1"/>
              <a:t>doi</a:t>
            </a:r>
            <a:r>
              <a:rPr lang="en-US" dirty="0"/>
              <a:t>: 10.7930/NCA4.2018.CH7</a:t>
            </a:r>
          </a:p>
          <a:p>
            <a:endParaRPr lang="en-US" dirty="0"/>
          </a:p>
          <a:p>
            <a:r>
              <a:rPr lang="en-US" dirty="0"/>
              <a:t>Photo credit: L. S. Mills research photo by </a:t>
            </a:r>
            <a:r>
              <a:rPr lang="en-US" dirty="0" err="1"/>
              <a:t>Jaco</a:t>
            </a:r>
            <a:r>
              <a:rPr lang="en-US" dirty="0"/>
              <a:t> and Lindsey Barnard, University of Montana Mills Research Lab.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-290513"/>
            <a:r>
              <a:rPr lang="en-US" sz="1200" dirty="0"/>
              <a:t>Walsh, J., </a:t>
            </a:r>
            <a:r>
              <a:rPr lang="en-US" sz="1200" dirty="0" err="1"/>
              <a:t>Wuebbles</a:t>
            </a:r>
            <a:r>
              <a:rPr lang="en-US" sz="1200" dirty="0"/>
              <a:t>, D., </a:t>
            </a:r>
            <a:r>
              <a:rPr lang="en-US" sz="1200" dirty="0" err="1"/>
              <a:t>Hayhoe</a:t>
            </a:r>
            <a:r>
              <a:rPr lang="en-US" sz="1200" dirty="0"/>
              <a:t>, K., </a:t>
            </a:r>
            <a:r>
              <a:rPr lang="en-US" sz="1200" dirty="0" err="1"/>
              <a:t>Kossin</a:t>
            </a:r>
            <a:r>
              <a:rPr lang="en-US" sz="1200" dirty="0"/>
              <a:t>, J., Kunkel, K., Stephens, G., Thorne, P., </a:t>
            </a:r>
            <a:r>
              <a:rPr lang="en-US" sz="1200" dirty="0" err="1"/>
              <a:t>Vose</a:t>
            </a:r>
            <a:r>
              <a:rPr lang="en-US" sz="1200" dirty="0"/>
              <a:t>, R., </a:t>
            </a:r>
            <a:r>
              <a:rPr lang="en-US" sz="1200" dirty="0" err="1"/>
              <a:t>Wehner</a:t>
            </a:r>
            <a:r>
              <a:rPr lang="en-US" sz="1200" dirty="0"/>
              <a:t>, M., Willis, J., Anderson, D., </a:t>
            </a:r>
            <a:r>
              <a:rPr lang="en-US" sz="1200" dirty="0" err="1"/>
              <a:t>Doney</a:t>
            </a:r>
            <a:r>
              <a:rPr lang="en-US" sz="1200" dirty="0"/>
              <a:t>, S., Feely, R., </a:t>
            </a:r>
            <a:r>
              <a:rPr lang="en-US" sz="1200" dirty="0" err="1"/>
              <a:t>Hennon</a:t>
            </a:r>
            <a:r>
              <a:rPr lang="en-US" sz="1200" dirty="0"/>
              <a:t>, P., </a:t>
            </a:r>
            <a:r>
              <a:rPr lang="en-US" sz="1200" dirty="0" err="1"/>
              <a:t>Kharin</a:t>
            </a:r>
            <a:r>
              <a:rPr lang="en-US" sz="1200" dirty="0"/>
              <a:t>, V., Knutson, T., </a:t>
            </a:r>
            <a:r>
              <a:rPr lang="en-US" sz="1200" dirty="0" err="1"/>
              <a:t>Landerer</a:t>
            </a:r>
            <a:r>
              <a:rPr lang="en-US" sz="1200" dirty="0"/>
              <a:t>, F., </a:t>
            </a:r>
            <a:r>
              <a:rPr lang="en-US" sz="1200" dirty="0" err="1"/>
              <a:t>Lenton</a:t>
            </a:r>
            <a:r>
              <a:rPr lang="en-US" sz="1200" dirty="0"/>
              <a:t>, T., Kennedy, J., Somerville, R., 2014. Chapter 2: Our Changing Climate. In: J.M. </a:t>
            </a:r>
            <a:r>
              <a:rPr lang="en-US" sz="1200" dirty="0" err="1"/>
              <a:t>Melillo</a:t>
            </a:r>
            <a:r>
              <a:rPr lang="en-US" sz="1200" dirty="0"/>
              <a:t>, T.C. Richmond, G.W. </a:t>
            </a:r>
            <a:r>
              <a:rPr lang="en-US" sz="1200" dirty="0" err="1"/>
              <a:t>Yohe</a:t>
            </a:r>
            <a:r>
              <a:rPr lang="en-US" sz="1200" dirty="0"/>
              <a:t> (Editors), Climate Change Impacts in the United States: The Third National Climate Assessment. U.S. Global Change Research Program, pp. 19-67.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73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D.J., Easterling, D.R.,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Hayhoe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Knutson, T., Kopp, R.E.,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J.P., Kunkel, K.E.,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LeGrande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A.N., Mears, C., Sweet, W.V., Taylor, P.C.,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M.F., 2017. Our globally changing climate. In: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D.W. Fahey, K.A. Hibbard,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Dokken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B.C. Stewart, T.K.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Maycock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(Editors), Climate Science Special Report: Fourth National Climate Assessment, Volume I. U.S. Global Change Research Program, Washington, DC, USA, pp. 35–72.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60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D.J., Easterling, D.R.,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Hayhoe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Knutson, T., Kopp, R.E.,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J.P., Kunkel, K.E.,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LeGrande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A.N., Mears, C., Sweet, W.V., Taylor, P.C.,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M.F., 2017. Our globally changing climate. In: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D.W. Fahey, K.A. Hibbard,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Dokken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B.C. Stewart, T.K.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Maycock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(Editors), Climate Science Special Report: Fourth National Climate Assessment, Volume I. U.S. Global Change Research Program, Washington, DC, USA, pp. 35–72.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03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http://</a:t>
            </a:r>
            <a:r>
              <a:rPr lang="en-US" sz="1200" dirty="0" err="1">
                <a:solidFill>
                  <a:schemeClr val="bg1"/>
                </a:solidFill>
              </a:rPr>
              <a:t>psiee.psu.edu</a:t>
            </a:r>
            <a:r>
              <a:rPr lang="en-US" sz="1200" dirty="0">
                <a:solidFill>
                  <a:schemeClr val="bg1"/>
                </a:solidFill>
              </a:rPr>
              <a:t>/climate-impacts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8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Union of Concerned Scientists, 2008. Climate Change in Pennsylvania:  Impacts and Solutions for the Keystone State. Cambridge, MA, 54 pp.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19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Kunkel, K.E., Stevens, L.E., Stevens, S.E., Sun, L., Janssen, 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Rennells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DeGaetano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A., Dobson, J.G., 2013. Regional Climate Trends and Scenarios for the U.S. National Climate Assessment, Part 1. Climate of the Northeast U.S., NOAA Technical Report NESDIS 142-1. U.S. Department of Commerce, Washington, D.C., 79 pp.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37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Kunkel, K.E., Stevens, L.E., Stevens, S.E., Sun, L., Janssen, 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Rennells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DeGaetano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A., Dobson, J.G., 2013. Regional Climate Trends and Scenarios for the U.S. National Climate Assessment, Part 1. Climate of the Northeast U.S., NOAA Technical Report NESDIS 142-1. U.S. Department of Commerce, Washington, D.C., 79 pp.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02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Wobus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C., Small, E.E.,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Hosterman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H., Mills, D., Stein, J.,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Rissing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Jones, R., Duckworth, M., Hall, 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2017. Projected climate change impacts on skiing and snowmobiling: A case study of the United States. Global environmental change 45, 1-14.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32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Hayhoe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D.J., Easterling, D.R., Fahey, D.W., Doherty, 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Sweet, W.,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2018. Our changing climate. In: D.R.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Reidmiller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C.W. Avery, D.R. Easterling, K.E. Kunkel, K.L.M. Lewis, T.K.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Maycock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B.C. Stewart (Editors), Impacts, Risks, and Adaptation in the United States: Fourth National Climate Assessment. US Global Change Research Program, Washington, DC, USA, pp. 72–144.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5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Dukes, J.S., Pontius, J.,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Orwig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J.R., Rodgers, V.L.,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Brazee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N., Cooke, B.,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Theoharides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K.A.,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E.E., Harrington, R., 2009. Responses of insect pests, pathogens, and invasive plant species to climate change in the forests of northeastern North America: What can we predict? Canadian Journal of Forest Research 39, 231-248.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99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Levi, T.,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Keesing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Oggenfuss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Ostfeld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2015. Accelerated phenology of blacklegged ticks under climate warming. Philosophical Transactions of the Royal Society B: Biological Sciences 370, 20130556.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60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14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arstechnica.com</a:t>
            </a:r>
            <a:r>
              <a:rPr lang="en-US" dirty="0"/>
              <a:t>/information-technology/2018/11/new-year-same-story-cost-of-wind-and-solar-fall-below-cost-of-coal-and-gas/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61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Department of Energy data</a:t>
            </a:r>
          </a:p>
          <a:p>
            <a:r>
              <a:rPr lang="en-US" dirty="0"/>
              <a:t>Graphic from NY Times: https://</a:t>
            </a:r>
            <a:r>
              <a:rPr lang="en-US" dirty="0" err="1"/>
              <a:t>www.nytimes.com</a:t>
            </a:r>
            <a:r>
              <a:rPr lang="en-US" dirty="0"/>
              <a:t>/interactive/2019/03/08/climate/light-bulb-</a:t>
            </a:r>
            <a:r>
              <a:rPr lang="en-US" dirty="0" err="1"/>
              <a:t>efficiency.html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96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Department of Energy data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Graphic from NY Times: https://</a:t>
            </a:r>
            <a:r>
              <a:rPr lang="en-US" dirty="0" err="1"/>
              <a:t>www.nytimes.com</a:t>
            </a:r>
            <a:r>
              <a:rPr lang="en-US" dirty="0"/>
              <a:t>/interactive/2019/03/08/climate/light-bulb-</a:t>
            </a:r>
            <a:r>
              <a:rPr lang="en-US" dirty="0" err="1"/>
              <a:t>efficiency.html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16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lfs-teg-collab.sites.olt.ubc.ca</a:t>
            </a:r>
            <a:r>
              <a:rPr lang="en-US" dirty="0"/>
              <a:t>/files/2015/12/Slide5.jpg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03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Nemecek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T., 2018. Reducing food’s environmental impacts through producers and consumers. Science 360, 987-992.</a:t>
            </a:r>
          </a:p>
          <a:p>
            <a:endParaRPr lang="en-US" dirty="0"/>
          </a:p>
          <a:p>
            <a:r>
              <a:rPr lang="en-US" dirty="0"/>
              <a:t>Graphic: https://</a:t>
            </a:r>
            <a:r>
              <a:rPr lang="en-US" dirty="0" err="1"/>
              <a:t>www.nytimes.com</a:t>
            </a:r>
            <a:r>
              <a:rPr lang="en-US" dirty="0"/>
              <a:t>/interactive/2019/04/30/dining/climate-change-food-eating-</a:t>
            </a:r>
            <a:r>
              <a:rPr lang="en-US" dirty="0" err="1"/>
              <a:t>habits.html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325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www.cleveland.com</a:t>
            </a:r>
            <a:r>
              <a:rPr lang="en-US" dirty="0"/>
              <a:t>/metro/2017/10/lake_erie_algal_bloom_cleanup_1.html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95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Douglas A. Becker, Matthew H.E.M. Browning, Ming </a:t>
            </a:r>
            <a:r>
              <a:rPr lang="en-US" b="0" dirty="0" err="1"/>
              <a:t>Kuo</a:t>
            </a:r>
            <a:r>
              <a:rPr lang="en-US" b="0" dirty="0"/>
              <a:t>, Stephen K. Van Den </a:t>
            </a:r>
            <a:r>
              <a:rPr lang="en-US" b="0" dirty="0" err="1"/>
              <a:t>Eeden</a:t>
            </a:r>
            <a:r>
              <a:rPr lang="en-US" b="0" dirty="0"/>
              <a:t>. Is green land cover associated with less health care spending? Promising findings from county-level Medicare spending in the continental United States. </a:t>
            </a:r>
            <a:r>
              <a:rPr lang="en-US" b="0" i="1" dirty="0"/>
              <a:t>Urban Forestry &amp; Urban Greening</a:t>
            </a:r>
            <a:r>
              <a:rPr lang="en-US" b="0" dirty="0"/>
              <a:t>, 2019; 41: 39 DOI: </a:t>
            </a:r>
            <a:r>
              <a:rPr lang="en-US" b="0" dirty="0">
                <a:hlinkClick r:id="rId3"/>
              </a:rPr>
              <a:t>10.1016/j.ufug.2019.02.012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Image: Getty Images;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9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Hayhoe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D.J., Easterling, D.R., Fahey, D.W., Doherty, 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Sweet, W.,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2018. Our changing climate. In: D.R.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Reidmiller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C.W. Avery, D.R. Easterling, K.E. Kunkel, K.L.M. Lewis, T.K.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Maycock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B.C. Stewart (Editors), Impacts, Risks, and Adaptation in the United States: Fourth National Climate Assessment. US Global Change Research Program, Washington, DC, USA, pp. 72–144.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043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878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www.papowerswitch.com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25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www.wesa.fm</a:t>
            </a:r>
            <a:r>
              <a:rPr lang="en-US" dirty="0"/>
              <a:t>/post/pa-youth-join-global-student-strike-demand-action-climate-change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874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citizensclimatelobby.org</a:t>
            </a:r>
            <a:r>
              <a:rPr lang="en-US" dirty="0"/>
              <a:t>/energy-innovation-and-carbon-dividend-act/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494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 dirty="0">
                <a:solidFill>
                  <a:schemeClr val="dk1"/>
                </a:solidFill>
              </a:rPr>
              <a:t>Image source: www.cop21paris.org/</a:t>
            </a:r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4193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26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Burns, D.A., Baron, J.S., Cosby, B.J., </a:t>
            </a:r>
            <a:r>
              <a:rPr lang="en-US" sz="1200" dirty="0" err="1"/>
              <a:t>Fenn</a:t>
            </a:r>
            <a:r>
              <a:rPr lang="en-US" sz="1200" dirty="0"/>
              <a:t>, M.E., Lynch, J.A., 2011. National Acid Precipitation Assessment Program Report to Congress 2011: An Integrated Assessment. National Science and Technology Council, United States Government, Washington, D.C., 114 pp.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38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7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65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D.J., Easterling, D.R.,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Hayhoe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Knutson, T., Kopp, R.E.,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J.P., Kunkel, K.E.,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LeGrande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A.N., Mears, C., Sweet, W.V., Taylor, P.C.,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M.F., 2017. Our globally changing climate. In: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D.W. Fahey, K.A. Hibbard,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Dokken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B.C. Stewart, T.K.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Maycock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(Editors), Climate Science Special Report: Fourth National Climate Assessment, Volume I. U.S. Global Change Research Program, Washington, DC, USA, pp. 35–72.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5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Lipton, </a:t>
            </a:r>
            <a:r>
              <a:rPr lang="en-US" dirty="0"/>
              <a:t>D., M. A. Rubenstein, S.R. Weiskopf, S. Carter, J. Peterson, L. Crozier, M. Fogarty, S. </a:t>
            </a:r>
            <a:r>
              <a:rPr lang="en-US" dirty="0" err="1"/>
              <a:t>Gaichas</a:t>
            </a:r>
            <a:r>
              <a:rPr lang="en-US" dirty="0"/>
              <a:t>, K.J.W. Hyde, T.L. Morelli, J. </a:t>
            </a:r>
            <a:r>
              <a:rPr lang="en-US" dirty="0" err="1"/>
              <a:t>Morisette</a:t>
            </a:r>
            <a:r>
              <a:rPr lang="en-US" dirty="0"/>
              <a:t>, H. </a:t>
            </a:r>
            <a:r>
              <a:rPr lang="en-US" dirty="0" err="1"/>
              <a:t>Moustahfid</a:t>
            </a:r>
            <a:r>
              <a:rPr lang="en-US" dirty="0"/>
              <a:t>, R. Muñoz, R. </a:t>
            </a:r>
            <a:r>
              <a:rPr lang="en-US" dirty="0" err="1"/>
              <a:t>Poudel</a:t>
            </a:r>
            <a:r>
              <a:rPr lang="en-US" dirty="0"/>
              <a:t>, M.D. Staudinger, C. Stock, L. Thompson, R. </a:t>
            </a:r>
            <a:r>
              <a:rPr lang="en-US" dirty="0" err="1"/>
              <a:t>Waples</a:t>
            </a:r>
            <a:r>
              <a:rPr lang="en-US" dirty="0"/>
              <a:t>, and J.F. </a:t>
            </a:r>
            <a:r>
              <a:rPr lang="en-US" dirty="0" err="1"/>
              <a:t>Weltzin</a:t>
            </a:r>
            <a:r>
              <a:rPr lang="en-US" dirty="0"/>
              <a:t>, 2018: Ecosystems, Ecosystem Services, and Biodiversity. In </a:t>
            </a:r>
            <a:r>
              <a:rPr lang="en-US" i="1" dirty="0"/>
              <a:t>Impacts, Risks, and Adaptation in the United States: Fourth National Climate Assessment, Volume II</a:t>
            </a:r>
            <a:r>
              <a:rPr lang="en-US" dirty="0"/>
              <a:t> [</a:t>
            </a:r>
            <a:r>
              <a:rPr lang="en-US" dirty="0" err="1"/>
              <a:t>Reidmiller</a:t>
            </a:r>
            <a:r>
              <a:rPr lang="en-US" dirty="0"/>
              <a:t>, D.R., C.W. Avery, D.R. Easterling, K.E. Kunkel, K.L.M. Lewis, T.K. </a:t>
            </a:r>
            <a:r>
              <a:rPr lang="en-US" dirty="0" err="1"/>
              <a:t>Maycock</a:t>
            </a:r>
            <a:r>
              <a:rPr lang="en-US" dirty="0"/>
              <a:t>, and B.C. Stewart (eds.)]. U.S. Global Change Research Program, Washington, DC, USA, pp. 268–321. </a:t>
            </a:r>
            <a:r>
              <a:rPr lang="en-US" dirty="0" err="1"/>
              <a:t>doi</a:t>
            </a:r>
            <a:r>
              <a:rPr lang="en-US" dirty="0"/>
              <a:t>: 10.7930/NCA4.2018.CH7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8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Bartomeus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Ascher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J.S., Wagner, D., Danforth, B.N.,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Kornbluth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Winfree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R., 2011. Climate-associated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phenological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advances in bee pollinators and bee-pollinated plants. Proceedings of the National Academy of Sciences 108, 20645-20649.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61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Buskirk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Mulvihill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Leberman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R.C., 2010. Declining body sizes in North American birds associated with climate change.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Oikos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119, 1047-1055.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Buskirk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Mulvihill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Leberman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R.C., 2009. Variable shifts in spring and autumn migration phenology in North American songbirds associated with climate change. Global Change Biology 15, 760-771.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3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0D613-13EC-1942-BF34-CCF4A277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9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2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0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8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5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1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8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3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9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6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0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bg1"/>
            </a:gs>
            <a:gs pos="100000">
              <a:srgbClr val="000000"/>
            </a:gs>
            <a:gs pos="97000">
              <a:schemeClr val="tx2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0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8" r:id="rId1"/>
    <p:sldLayoutId id="2147485099" r:id="rId2"/>
    <p:sldLayoutId id="2147485100" r:id="rId3"/>
    <p:sldLayoutId id="2147485101" r:id="rId4"/>
    <p:sldLayoutId id="2147485102" r:id="rId5"/>
    <p:sldLayoutId id="2147485103" r:id="rId6"/>
    <p:sldLayoutId id="2147485104" r:id="rId7"/>
    <p:sldLayoutId id="2147485105" r:id="rId8"/>
    <p:sldLayoutId id="2147485106" r:id="rId9"/>
    <p:sldLayoutId id="2147485107" r:id="rId10"/>
    <p:sldLayoutId id="21474851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2770" y="327891"/>
            <a:ext cx="7957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Managing the threats of climate change in Pennsylvania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4A0934C-43D6-A046-BEAE-9F6AF9869028}"/>
              </a:ext>
            </a:extLst>
          </p:cNvPr>
          <p:cNvSpPr txBox="1">
            <a:spLocks/>
          </p:cNvSpPr>
          <p:nvPr/>
        </p:nvSpPr>
        <p:spPr>
          <a:xfrm>
            <a:off x="285750" y="1747363"/>
            <a:ext cx="8572500" cy="201909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Raymond Najjar</a:t>
            </a:r>
          </a:p>
          <a:p>
            <a:pPr marL="0" indent="0" algn="ctr">
              <a:buNone/>
            </a:pPr>
            <a:r>
              <a:rPr lang="en-US" sz="2800" dirty="0"/>
              <a:t>The Pennsylvania State University</a:t>
            </a:r>
          </a:p>
          <a:p>
            <a:pPr marL="0" indent="0" algn="ctr">
              <a:buNone/>
            </a:pPr>
            <a:r>
              <a:rPr lang="en-US" sz="2800" dirty="0"/>
              <a:t>Mifflin County Public Library</a:t>
            </a:r>
          </a:p>
          <a:p>
            <a:pPr marL="0" indent="0" algn="ctr">
              <a:buNone/>
            </a:pPr>
            <a:r>
              <a:rPr lang="en-US" sz="2400" dirty="0"/>
              <a:t>November 12, 2019</a:t>
            </a:r>
          </a:p>
        </p:txBody>
      </p:sp>
      <p:pic>
        <p:nvPicPr>
          <p:cNvPr id="5122" name="Picture 2" descr="https://www.nasa.gov/sites/default/files/styles/full_width_feature/public/thumbnails/image/westernhemisphere_geos_2019246_lrg.jpg">
            <a:extLst>
              <a:ext uri="{FF2B5EF4-FFF2-40B4-BE49-F238E27FC236}">
                <a16:creationId xmlns:a16="http://schemas.microsoft.com/office/drawing/2014/main" id="{1F029DAB-08F7-FE45-8778-723CEE05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88" y="3984171"/>
            <a:ext cx="2416629" cy="24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image of pennsylvania">
            <a:extLst>
              <a:ext uri="{FF2B5EF4-FFF2-40B4-BE49-F238E27FC236}">
                <a16:creationId xmlns:a16="http://schemas.microsoft.com/office/drawing/2014/main" id="{E9A91FDD-6DFC-0C41-9503-E05E38AC9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346" y="3990937"/>
            <a:ext cx="3352799" cy="238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828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0000"/>
            </a:gs>
            <a:gs pos="96000">
              <a:schemeClr val="tx2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FBD9-006B-0141-A85B-E4A7EFA0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/>
              <a:t>The ratio of snow to total precipitation is mostly decreasing in the Northeast 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FAA10-CEE9-8348-B734-DCABC48A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32" y="1742801"/>
            <a:ext cx="4697562" cy="4577726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480B2C-1E2D-6C44-90C6-1A3081499AD6}"/>
              </a:ext>
            </a:extLst>
          </p:cNvPr>
          <p:cNvSpPr txBox="1"/>
          <p:nvPr/>
        </p:nvSpPr>
        <p:spPr>
          <a:xfrm>
            <a:off x="517585" y="2173857"/>
            <a:ext cx="2704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1949–2005 trend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9780A2-6801-1647-84BF-D01C2C679E1C}"/>
              </a:ext>
            </a:extLst>
          </p:cNvPr>
          <p:cNvSpPr/>
          <p:nvPr/>
        </p:nvSpPr>
        <p:spPr>
          <a:xfrm>
            <a:off x="603849" y="2794958"/>
            <a:ext cx="362309" cy="36230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FAB3B-CF90-2648-978F-E6AE3B351103}"/>
              </a:ext>
            </a:extLst>
          </p:cNvPr>
          <p:cNvSpPr/>
          <p:nvPr/>
        </p:nvSpPr>
        <p:spPr>
          <a:xfrm>
            <a:off x="586595" y="3429000"/>
            <a:ext cx="414068" cy="383875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8A427B-9305-884E-8617-BBDE35FECB26}"/>
              </a:ext>
            </a:extLst>
          </p:cNvPr>
          <p:cNvSpPr txBox="1"/>
          <p:nvPr/>
        </p:nvSpPr>
        <p:spPr>
          <a:xfrm>
            <a:off x="1049547" y="2723072"/>
            <a:ext cx="178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Decreasing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418035-4CFD-604F-919C-2EFF3673AF81}"/>
              </a:ext>
            </a:extLst>
          </p:cNvPr>
          <p:cNvSpPr txBox="1"/>
          <p:nvPr/>
        </p:nvSpPr>
        <p:spPr>
          <a:xfrm>
            <a:off x="1081177" y="3375804"/>
            <a:ext cx="1665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Increasing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FF666E-3D72-D548-A0C5-D942E27A92B5}"/>
              </a:ext>
            </a:extLst>
          </p:cNvPr>
          <p:cNvSpPr txBox="1"/>
          <p:nvPr/>
        </p:nvSpPr>
        <p:spPr>
          <a:xfrm>
            <a:off x="327803" y="6245525"/>
            <a:ext cx="269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Feng and Hu (2007) </a:t>
            </a:r>
          </a:p>
        </p:txBody>
      </p:sp>
    </p:spTree>
    <p:extLst>
      <p:ext uri="{BB962C8B-B14F-4D97-AF65-F5344CB8AC3E}">
        <p14:creationId xmlns:p14="http://schemas.microsoft.com/office/powerpoint/2010/main" val="689432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hoto shows a pair of snowshoe hares, one with a brown coat and the other with a white coat. Both are sitting on earthen ground, nibbling on opposite ends of a sprig of pine. ">
            <a:extLst>
              <a:ext uri="{FF2B5EF4-FFF2-40B4-BE49-F238E27FC236}">
                <a16:creationId xmlns:a16="http://schemas.microsoft.com/office/drawing/2014/main" id="{8E01D397-FF25-734A-AEBC-6C6318120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75" y="1499616"/>
            <a:ext cx="7256050" cy="445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75B4A5-6384-DB4A-AF9E-4770A5C2FBE3}"/>
              </a:ext>
            </a:extLst>
          </p:cNvPr>
          <p:cNvSpPr txBox="1"/>
          <p:nvPr/>
        </p:nvSpPr>
        <p:spPr>
          <a:xfrm>
            <a:off x="210312" y="6255512"/>
            <a:ext cx="770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Diefenbach</a:t>
            </a:r>
            <a:r>
              <a:rPr lang="en-US" dirty="0"/>
              <a:t> et al. (2016), Fourth National Climate Assessment (Lipton et al. 2018)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D0D84-BB53-E64E-853D-B15255105ECC}"/>
              </a:ext>
            </a:extLst>
          </p:cNvPr>
          <p:cNvSpPr/>
          <p:nvPr/>
        </p:nvSpPr>
        <p:spPr>
          <a:xfrm>
            <a:off x="228600" y="239744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With warming and snowpack reduction, Snowshoe Hare range in Pennsylvania has contracted</a:t>
            </a:r>
          </a:p>
        </p:txBody>
      </p:sp>
    </p:spTree>
    <p:extLst>
      <p:ext uri="{BB962C8B-B14F-4D97-AF65-F5344CB8AC3E}">
        <p14:creationId xmlns:p14="http://schemas.microsoft.com/office/powerpoint/2010/main" val="229897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17" y="211138"/>
            <a:ext cx="2836333" cy="1789112"/>
          </a:xfrm>
        </p:spPr>
        <p:txBody>
          <a:bodyPr>
            <a:normAutofit fontScale="90000"/>
          </a:bodyPr>
          <a:lstStyle/>
          <a:p>
            <a:r>
              <a:rPr lang="en-US" dirty="0"/>
              <a:t>Heavy precipitation</a:t>
            </a:r>
            <a:br>
              <a:rPr lang="en-US" dirty="0"/>
            </a:br>
            <a:r>
              <a:rPr lang="en-US" dirty="0"/>
              <a:t>is increasing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645" t="8092" r="10880" b="22676"/>
          <a:stretch/>
        </p:blipFill>
        <p:spPr>
          <a:xfrm>
            <a:off x="148166" y="2190750"/>
            <a:ext cx="7297822" cy="4487333"/>
          </a:xfrm>
        </p:spPr>
      </p:pic>
      <p:sp>
        <p:nvSpPr>
          <p:cNvPr id="6" name="TextBox 5"/>
          <p:cNvSpPr txBox="1"/>
          <p:nvPr/>
        </p:nvSpPr>
        <p:spPr>
          <a:xfrm>
            <a:off x="7180930" y="3267046"/>
            <a:ext cx="1681972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Change in top 1% of rainiest days from 1958 to 2012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rcRect t="8753" b="8753"/>
          <a:stretch>
            <a:fillRect/>
          </a:stretch>
        </p:blipFill>
        <p:spPr>
          <a:xfrm>
            <a:off x="3079750" y="219074"/>
            <a:ext cx="5783151" cy="31805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34883" y="6309057"/>
            <a:ext cx="1374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Walsh et al. </a:t>
            </a:r>
            <a:r>
              <a:rPr lang="en-US" sz="1200" dirty="0"/>
              <a:t>(2014)</a:t>
            </a:r>
          </a:p>
        </p:txBody>
      </p:sp>
      <p:sp>
        <p:nvSpPr>
          <p:cNvPr id="3" name="Rectangle 2"/>
          <p:cNvSpPr/>
          <p:nvPr/>
        </p:nvSpPr>
        <p:spPr>
          <a:xfrm>
            <a:off x="7113640" y="3143935"/>
            <a:ext cx="15953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Gustoflight.wordpress.com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8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42150-3F26-E743-A62F-67C159B4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313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Three possible emissions futures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94215-84DB-174E-BFE8-A3FD67078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48" y="918857"/>
            <a:ext cx="6582217" cy="53173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526AF7-A657-B048-AD86-5B6D9421CDFF}"/>
              </a:ext>
            </a:extLst>
          </p:cNvPr>
          <p:cNvSpPr txBox="1"/>
          <p:nvPr/>
        </p:nvSpPr>
        <p:spPr>
          <a:xfrm>
            <a:off x="146304" y="6327648"/>
            <a:ext cx="580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Fourth National Climate Assessment, </a:t>
            </a:r>
            <a:r>
              <a:rPr lang="en-US" dirty="0" err="1"/>
              <a:t>Wuebbles</a:t>
            </a:r>
            <a:r>
              <a:rPr lang="en-US" dirty="0"/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3881645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42150-3F26-E743-A62F-67C159B4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74638"/>
            <a:ext cx="8661862" cy="623137"/>
          </a:xfrm>
        </p:spPr>
        <p:txBody>
          <a:bodyPr>
            <a:normAutofit fontScale="90000"/>
          </a:bodyPr>
          <a:lstStyle/>
          <a:p>
            <a:r>
              <a:rPr lang="en-US" dirty="0"/>
              <a:t>… lead to very different climate futures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BF1CD-8756-1B4A-865C-38E371719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939108"/>
            <a:ext cx="6329934" cy="5355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A591E-5B3B-A449-8426-35C0261D29BA}"/>
              </a:ext>
            </a:extLst>
          </p:cNvPr>
          <p:cNvSpPr txBox="1"/>
          <p:nvPr/>
        </p:nvSpPr>
        <p:spPr>
          <a:xfrm>
            <a:off x="146304" y="6327648"/>
            <a:ext cx="580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Fourth National Climate Assessment, </a:t>
            </a:r>
            <a:r>
              <a:rPr lang="en-US" dirty="0" err="1"/>
              <a:t>Wuebbles</a:t>
            </a:r>
            <a:r>
              <a:rPr lang="en-US" dirty="0"/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3492011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0800000">
            <a:off x="6286300" y="0"/>
            <a:ext cx="28577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86300" y="586291"/>
            <a:ext cx="28577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Summers in Pennsylvania will feel like those of the Southeast US by mid-century if heat trapping emissions trends continue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15" t="-816" r="135" b="11571"/>
          <a:stretch/>
        </p:blipFill>
        <p:spPr>
          <a:xfrm>
            <a:off x="0" y="-66109"/>
            <a:ext cx="6286300" cy="6924109"/>
          </a:xfrm>
        </p:spPr>
      </p:pic>
      <p:sp>
        <p:nvSpPr>
          <p:cNvPr id="6" name="Rectangle 5"/>
          <p:cNvSpPr/>
          <p:nvPr/>
        </p:nvSpPr>
        <p:spPr>
          <a:xfrm>
            <a:off x="117650" y="6465581"/>
            <a:ext cx="2520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http://</a:t>
            </a:r>
            <a:r>
              <a:rPr lang="en-US" sz="1200" dirty="0" err="1">
                <a:solidFill>
                  <a:schemeClr val="bg1"/>
                </a:solidFill>
              </a:rPr>
              <a:t>psiee.psu.edu</a:t>
            </a:r>
            <a:r>
              <a:rPr lang="en-US" sz="1200" dirty="0">
                <a:solidFill>
                  <a:schemeClr val="bg1"/>
                </a:solidFill>
              </a:rPr>
              <a:t>/climate-impacts</a:t>
            </a:r>
          </a:p>
        </p:txBody>
      </p:sp>
    </p:spTree>
    <p:extLst>
      <p:ext uri="{BB962C8B-B14F-4D97-AF65-F5344CB8AC3E}">
        <p14:creationId xmlns:p14="http://schemas.microsoft.com/office/powerpoint/2010/main" val="3596117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4">
            <a:extLst>
              <a:ext uri="{FF2B5EF4-FFF2-40B4-BE49-F238E27FC236}">
                <a16:creationId xmlns:a16="http://schemas.microsoft.com/office/drawing/2014/main" id="{6989CD53-B208-6E4E-9D57-BA1C5366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1394" y="906563"/>
            <a:ext cx="716121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6331" y="6465906"/>
            <a:ext cx="3006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</a:rPr>
              <a:t>Union of Concerned Scientists (2008)</a:t>
            </a: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2131880" y="2312276"/>
            <a:ext cx="2719387" cy="17860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 rotWithShape="1">
          <a:blip r:embed="rId4" cstate="print"/>
          <a:srcRect l="49859"/>
          <a:stretch/>
        </p:blipFill>
        <p:spPr bwMode="auto">
          <a:xfrm>
            <a:off x="2131880" y="3438041"/>
            <a:ext cx="3337687" cy="67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4" cstate="print"/>
          <a:srcRect r="50391"/>
          <a:stretch/>
        </p:blipFill>
        <p:spPr bwMode="auto">
          <a:xfrm>
            <a:off x="2131880" y="2595780"/>
            <a:ext cx="3337687" cy="66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57109" y="206107"/>
            <a:ext cx="8371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Emissions really matter</a:t>
            </a:r>
            <a:r>
              <a:rPr lang="en-US" sz="3200"/>
              <a:t>, especially in the long run</a:t>
            </a:r>
          </a:p>
        </p:txBody>
      </p:sp>
    </p:spTree>
    <p:extLst>
      <p:ext uri="{BB962C8B-B14F-4D97-AF65-F5344CB8AC3E}">
        <p14:creationId xmlns:p14="http://schemas.microsoft.com/office/powerpoint/2010/main" val="3470768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313"/>
            <a:ext cx="3841898" cy="1291893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Expect summers to be drier </a:t>
            </a:r>
            <a:r>
              <a:rPr lang="is-IS" sz="3600" dirty="0"/>
              <a:t>… </a:t>
            </a:r>
            <a:endParaRPr lang="en-US" sz="36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632" y="5399568"/>
            <a:ext cx="50577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22" y="1770427"/>
            <a:ext cx="3841898" cy="363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58" y="1775930"/>
            <a:ext cx="3950972" cy="362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6878" y="6099543"/>
            <a:ext cx="5060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black"/>
                </a:solidFill>
                <a:latin typeface="Calibri"/>
              </a:rPr>
              <a:t>Percent precipitation change by 2050s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781" y="6535754"/>
            <a:ext cx="1393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Kunkel et al. (2013)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9104" y="3966359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-4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8166" y="435626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0513" y="269174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22482" y="356818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17278" y="303216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52458" y="180472"/>
            <a:ext cx="3841898" cy="1291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s-IS" sz="3600" dirty="0"/>
              <a:t>… </a:t>
            </a:r>
            <a:r>
              <a:rPr lang="en-US" sz="3600" dirty="0"/>
              <a:t>and winters to be wetter</a:t>
            </a:r>
          </a:p>
        </p:txBody>
      </p:sp>
    </p:spTree>
    <p:extLst>
      <p:ext uri="{BB962C8B-B14F-4D97-AF65-F5344CB8AC3E}">
        <p14:creationId xmlns:p14="http://schemas.microsoft.com/office/powerpoint/2010/main" val="56974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343" y="236150"/>
            <a:ext cx="8548577" cy="86074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Expect heavy downpours to continue to increase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32180" y="1817392"/>
            <a:ext cx="5324818" cy="4700367"/>
            <a:chOff x="2019529" y="1955615"/>
            <a:chExt cx="5324818" cy="470036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1" r="507"/>
            <a:stretch/>
          </p:blipFill>
          <p:spPr bwMode="auto">
            <a:xfrm>
              <a:off x="2030828" y="1955615"/>
              <a:ext cx="5313519" cy="470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019529" y="1976002"/>
              <a:ext cx="4157988" cy="691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57" y="1976280"/>
            <a:ext cx="3743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51422" y="1401959"/>
            <a:ext cx="53014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black"/>
                </a:solidFill>
                <a:latin typeface="Calibri"/>
              </a:rPr>
              <a:t>Percent change by 2050s in days &gt; 1”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992" y="6517759"/>
            <a:ext cx="1393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Kunkel et al. (2013)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1034" y="453043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79720" y="419594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7788" y="243642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8353" y="367145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406452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3BC14-0D39-214C-AAE3-AD5C35A32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Projected change in downhill skiing season length by 2090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CB9C2-858D-4F43-AE07-27D93725C1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3"/>
          <a:stretch/>
        </p:blipFill>
        <p:spPr>
          <a:xfrm>
            <a:off x="1259458" y="1725457"/>
            <a:ext cx="2982702" cy="391298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28111A-31A2-CE43-80CA-9A6BFA158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468" y="1708029"/>
            <a:ext cx="2881317" cy="392984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4DFB16-CE3D-584A-A33D-3C835548D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343" y="5725832"/>
            <a:ext cx="6989314" cy="9034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0917EB-C415-4741-B883-7A61DF747CEA}"/>
              </a:ext>
            </a:extLst>
          </p:cNvPr>
          <p:cNvSpPr txBox="1"/>
          <p:nvPr/>
        </p:nvSpPr>
        <p:spPr>
          <a:xfrm>
            <a:off x="1535502" y="1725283"/>
            <a:ext cx="2291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Low emissions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0C6563-9C51-F344-8571-DF8987F9786E}"/>
              </a:ext>
            </a:extLst>
          </p:cNvPr>
          <p:cNvSpPr txBox="1"/>
          <p:nvPr/>
        </p:nvSpPr>
        <p:spPr>
          <a:xfrm>
            <a:off x="5172974" y="1739661"/>
            <a:ext cx="2359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High emissions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3F004-3146-C841-B25B-E4DD0C091764}"/>
              </a:ext>
            </a:extLst>
          </p:cNvPr>
          <p:cNvSpPr txBox="1"/>
          <p:nvPr/>
        </p:nvSpPr>
        <p:spPr>
          <a:xfrm>
            <a:off x="3226279" y="5210355"/>
            <a:ext cx="89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RCP 4.5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D00F6-5D6D-394F-AD4F-DB5DD616F41C}"/>
              </a:ext>
            </a:extLst>
          </p:cNvPr>
          <p:cNvSpPr txBox="1"/>
          <p:nvPr/>
        </p:nvSpPr>
        <p:spPr>
          <a:xfrm>
            <a:off x="6863751" y="5276491"/>
            <a:ext cx="89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RCP 8.5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A3A3E7-6678-974D-B447-FD1E833716E3}"/>
              </a:ext>
            </a:extLst>
          </p:cNvPr>
          <p:cNvSpPr txBox="1"/>
          <p:nvPr/>
        </p:nvSpPr>
        <p:spPr>
          <a:xfrm>
            <a:off x="8178722" y="5741582"/>
            <a:ext cx="837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Wobus</a:t>
            </a:r>
            <a:r>
              <a:rPr lang="en-US" dirty="0"/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657839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50FA8-B1C3-6A49-958A-B847CD019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77102"/>
            <a:ext cx="8229600" cy="91408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We cannot explain observed warming with natural drivers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703A1-E824-8A48-82DE-ADB7312A6712}"/>
              </a:ext>
            </a:extLst>
          </p:cNvPr>
          <p:cNvSpPr/>
          <p:nvPr/>
        </p:nvSpPr>
        <p:spPr>
          <a:xfrm>
            <a:off x="6524234" y="4436527"/>
            <a:ext cx="2021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1951–1980 average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BAEE9A-9EEB-5F40-9CE0-1EB7A85D4BB6}"/>
              </a:ext>
            </a:extLst>
          </p:cNvPr>
          <p:cNvCxnSpPr>
            <a:cxnSpLocks/>
          </p:cNvCxnSpPr>
          <p:nvPr/>
        </p:nvCxnSpPr>
        <p:spPr>
          <a:xfrm flipV="1">
            <a:off x="7525473" y="4076218"/>
            <a:ext cx="1" cy="358815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6F9861C-2C0F-0A43-BFA8-DAD244966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59" y="1347353"/>
            <a:ext cx="8028386" cy="4737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BEB192-0C1A-2046-B591-450F127E2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25" y="1330035"/>
            <a:ext cx="635647" cy="4767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EA1646-E965-B649-A3F7-736E53C5CA54}"/>
              </a:ext>
            </a:extLst>
          </p:cNvPr>
          <p:cNvSpPr txBox="1"/>
          <p:nvPr/>
        </p:nvSpPr>
        <p:spPr>
          <a:xfrm>
            <a:off x="146304" y="6327648"/>
            <a:ext cx="558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Fourth National Climate Assessment, </a:t>
            </a:r>
            <a:r>
              <a:rPr lang="en-US" dirty="0" err="1"/>
              <a:t>Hayhoe</a:t>
            </a:r>
            <a:r>
              <a:rPr lang="en-US" dirty="0"/>
              <a:t> et al. (2018)</a:t>
            </a:r>
          </a:p>
        </p:txBody>
      </p:sp>
    </p:spTree>
    <p:extLst>
      <p:ext uri="{BB962C8B-B14F-4D97-AF65-F5344CB8AC3E}">
        <p14:creationId xmlns:p14="http://schemas.microsoft.com/office/powerpoint/2010/main" val="2067166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wooly </a:t>
            </a:r>
            <a:r>
              <a:rPr lang="en-US" dirty="0" err="1"/>
              <a:t>adelgid</a:t>
            </a:r>
            <a:r>
              <a:rPr lang="en-US" dirty="0"/>
              <a:t> harms the Eastern Hemlock tree (PA state tree)</a:t>
            </a:r>
          </a:p>
        </p:txBody>
      </p:sp>
      <p:pic>
        <p:nvPicPr>
          <p:cNvPr id="4098" name="Picture 2" descr="emlo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029" y="2028494"/>
            <a:ext cx="5128172" cy="38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siFea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52"/>
          <a:stretch/>
        </p:blipFill>
        <p:spPr bwMode="auto">
          <a:xfrm>
            <a:off x="304799" y="2508137"/>
            <a:ext cx="3195145" cy="307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107" y="6305332"/>
            <a:ext cx="2020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savinghemlocks.org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612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79" y="104519"/>
            <a:ext cx="8643162" cy="105162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Warming winters allow the wooly </a:t>
            </a:r>
            <a:r>
              <a:rPr lang="en-US" sz="3600" dirty="0" err="1"/>
              <a:t>adelgid</a:t>
            </a:r>
            <a:r>
              <a:rPr lang="en-US" sz="3600" dirty="0"/>
              <a:t> to do more damage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75" y="1167701"/>
            <a:ext cx="7798116" cy="514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7995" y="6311140"/>
            <a:ext cx="193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Dukes et al. (2009)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21992" y="6311140"/>
            <a:ext cx="401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A2 scenario, 2070, average of nine GCMs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6753" y="1593979"/>
            <a:ext cx="2846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Hemlock safe in 2070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6753" y="1156139"/>
            <a:ext cx="2628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Hemlock safe today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9744" y="1250792"/>
            <a:ext cx="391886" cy="317043"/>
          </a:xfrm>
          <a:prstGeom prst="rect">
            <a:avLst/>
          </a:prstGeom>
          <a:solidFill>
            <a:srgbClr val="E8594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38073" y="1178480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&amp;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91675" y="1242514"/>
            <a:ext cx="391886" cy="3192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01900" y="1710672"/>
            <a:ext cx="391886" cy="312375"/>
          </a:xfrm>
          <a:prstGeom prst="rect">
            <a:avLst/>
          </a:prstGeom>
          <a:solidFill>
            <a:srgbClr val="E8594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50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E3A9DF-28BF-3F41-BFC0-42DB91DA3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2093075"/>
            <a:ext cx="7333488" cy="3828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FFEDC8-B158-DA41-9128-7643A89BB340}"/>
              </a:ext>
            </a:extLst>
          </p:cNvPr>
          <p:cNvSpPr txBox="1"/>
          <p:nvPr/>
        </p:nvSpPr>
        <p:spPr>
          <a:xfrm>
            <a:off x="234591" y="146304"/>
            <a:ext cx="867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Millbrook, NY, warming has led to an earlier larval peak of the blacklegged (deer) tick, the major Lyme disease transmitter</a:t>
            </a:r>
          </a:p>
        </p:txBody>
      </p:sp>
      <p:pic>
        <p:nvPicPr>
          <p:cNvPr id="4098" name="Picture 2" descr="blacklegged female on skin no text.jpg">
            <a:extLst>
              <a:ext uri="{FF2B5EF4-FFF2-40B4-BE49-F238E27FC236}">
                <a16:creationId xmlns:a16="http://schemas.microsoft.com/office/drawing/2014/main" id="{FD0E7186-CE79-C649-8B10-89CB8E884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35" y="1326182"/>
            <a:ext cx="2803757" cy="210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09434C05-4458-F24E-A6C8-223D376F7F46}"/>
              </a:ext>
            </a:extLst>
          </p:cNvPr>
          <p:cNvSpPr/>
          <p:nvPr/>
        </p:nvSpPr>
        <p:spPr>
          <a:xfrm>
            <a:off x="420624" y="2414016"/>
            <a:ext cx="621792" cy="2340864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2839A8C5-F626-8247-8E39-A48D89A97BC1}"/>
              </a:ext>
            </a:extLst>
          </p:cNvPr>
          <p:cNvSpPr/>
          <p:nvPr/>
        </p:nvSpPr>
        <p:spPr>
          <a:xfrm rot="16200000">
            <a:off x="4504944" y="5126736"/>
            <a:ext cx="621792" cy="2340864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838C3-F533-2C45-8B5B-3374021845F4}"/>
              </a:ext>
            </a:extLst>
          </p:cNvPr>
          <p:cNvSpPr txBox="1"/>
          <p:nvPr/>
        </p:nvSpPr>
        <p:spPr>
          <a:xfrm>
            <a:off x="292608" y="4736592"/>
            <a:ext cx="1225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Earlier larval peak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5FE961-F44C-904E-889D-161F9AC8DF72}"/>
              </a:ext>
            </a:extLst>
          </p:cNvPr>
          <p:cNvSpPr txBox="1"/>
          <p:nvPr/>
        </p:nvSpPr>
        <p:spPr>
          <a:xfrm>
            <a:off x="6022848" y="6059424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Warmer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A63560-DE2B-F04C-B473-5A861EC85346}"/>
              </a:ext>
            </a:extLst>
          </p:cNvPr>
          <p:cNvSpPr txBox="1"/>
          <p:nvPr/>
        </p:nvSpPr>
        <p:spPr>
          <a:xfrm>
            <a:off x="3255264" y="5596128"/>
            <a:ext cx="4126386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Cumulative degree days through August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782FF8-2269-4044-B78F-FFD31717FCB2}"/>
              </a:ext>
            </a:extLst>
          </p:cNvPr>
          <p:cNvSpPr txBox="1"/>
          <p:nvPr/>
        </p:nvSpPr>
        <p:spPr>
          <a:xfrm>
            <a:off x="201168" y="6291072"/>
            <a:ext cx="173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Levi et al. (2015)</a:t>
            </a:r>
          </a:p>
        </p:txBody>
      </p:sp>
    </p:spTree>
    <p:extLst>
      <p:ext uri="{BB962C8B-B14F-4D97-AF65-F5344CB8AC3E}">
        <p14:creationId xmlns:p14="http://schemas.microsoft.com/office/powerpoint/2010/main" val="2083839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162" y="2335203"/>
            <a:ext cx="6667676" cy="1568367"/>
          </a:xfrm>
        </p:spPr>
        <p:txBody>
          <a:bodyPr>
            <a:noAutofit/>
          </a:bodyPr>
          <a:lstStyle/>
          <a:p>
            <a:r>
              <a:rPr lang="en-US" sz="4800" dirty="0"/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288225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83079-F6B3-3140-A7EF-454B72E08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3" y="555171"/>
            <a:ext cx="8229600" cy="71845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Renewables are cheap!</a:t>
            </a:r>
          </a:p>
        </p:txBody>
      </p:sp>
      <p:pic>
        <p:nvPicPr>
          <p:cNvPr id="7170" name="Picture 2" descr="Wind wins, with solar coming in second. Coal is unchanged while nuclear got more expensive.">
            <a:extLst>
              <a:ext uri="{FF2B5EF4-FFF2-40B4-BE49-F238E27FC236}">
                <a16:creationId xmlns:a16="http://schemas.microsoft.com/office/drawing/2014/main" id="{0E2E5E39-A40A-554C-BF83-5E66DE1A9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9"/>
          <a:stretch/>
        </p:blipFill>
        <p:spPr bwMode="auto">
          <a:xfrm>
            <a:off x="261257" y="1714500"/>
            <a:ext cx="8621486" cy="493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FD48B-CBED-9C49-848C-219F1B426FED}"/>
              </a:ext>
            </a:extLst>
          </p:cNvPr>
          <p:cNvSpPr txBox="1"/>
          <p:nvPr/>
        </p:nvSpPr>
        <p:spPr>
          <a:xfrm>
            <a:off x="587829" y="5910943"/>
            <a:ext cx="762260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  Coal       Nuclear      Gas         Wind        Solar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AD83AD-43F3-F144-B1F5-B838A276E04E}"/>
              </a:ext>
            </a:extLst>
          </p:cNvPr>
          <p:cNvSpPr/>
          <p:nvPr/>
        </p:nvSpPr>
        <p:spPr>
          <a:xfrm>
            <a:off x="3739242" y="1931297"/>
            <a:ext cx="48985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Costs of new installations in dollars per megawatt-hour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3D95F-1FC1-F444-8540-39D8F9A9F376}"/>
              </a:ext>
            </a:extLst>
          </p:cNvPr>
          <p:cNvSpPr/>
          <p:nvPr/>
        </p:nvSpPr>
        <p:spPr>
          <a:xfrm>
            <a:off x="6025243" y="3118757"/>
            <a:ext cx="898071" cy="310243"/>
          </a:xfrm>
          <a:prstGeom prst="rect">
            <a:avLst/>
          </a:prstGeom>
          <a:solidFill>
            <a:srgbClr val="E374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BA70F3-35AD-D24D-8448-0F4C65B53370}"/>
              </a:ext>
            </a:extLst>
          </p:cNvPr>
          <p:cNvSpPr/>
          <p:nvPr/>
        </p:nvSpPr>
        <p:spPr>
          <a:xfrm>
            <a:off x="6030686" y="3597729"/>
            <a:ext cx="898071" cy="310243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7C20B-964F-9D47-9FE2-9E05E4DF1C45}"/>
              </a:ext>
            </a:extLst>
          </p:cNvPr>
          <p:cNvSpPr txBox="1"/>
          <p:nvPr/>
        </p:nvSpPr>
        <p:spPr>
          <a:xfrm>
            <a:off x="6989735" y="306032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100C5-CA62-ED40-B38F-254ABB54B97D}"/>
              </a:ext>
            </a:extLst>
          </p:cNvPr>
          <p:cNvSpPr txBox="1"/>
          <p:nvPr/>
        </p:nvSpPr>
        <p:spPr>
          <a:xfrm>
            <a:off x="7002652" y="348453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777404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CAF07-369D-9C4F-88C7-093E2B6FE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8938"/>
            <a:ext cx="8686800" cy="78672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Use of efficient light bulbs is skyrocketing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12E6A-B073-D145-9D8F-36D243E3F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8CF2C-98EE-1B43-9758-6D3CBF81B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21" y="1511258"/>
            <a:ext cx="8376557" cy="49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69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BE60-6AB4-9D45-B635-4232622A4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2995"/>
            <a:ext cx="8229600" cy="835705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 … and reducing electricity costs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FCCBC-FA30-094A-9F2D-6FAC5474A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986" y="993580"/>
            <a:ext cx="5100864" cy="555326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FE6FEB4-9CA3-1945-B2FE-1329A003E11A}"/>
              </a:ext>
            </a:extLst>
          </p:cNvPr>
          <p:cNvCxnSpPr>
            <a:cxnSpLocks/>
          </p:cNvCxnSpPr>
          <p:nvPr/>
        </p:nvCxnSpPr>
        <p:spPr>
          <a:xfrm>
            <a:off x="5692184" y="1239004"/>
            <a:ext cx="2147949" cy="403529"/>
          </a:xfrm>
          <a:prstGeom prst="straightConnector1">
            <a:avLst/>
          </a:prstGeom>
          <a:ln w="101600">
            <a:solidFill>
              <a:srgbClr val="FF0000">
                <a:alpha val="36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233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0062-2A6E-2842-9724-AB29EFFEC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152400"/>
            <a:ext cx="8752114" cy="1066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Food systems are responsible for one-quarter of greenhouse gas emissions</a:t>
            </a:r>
          </a:p>
        </p:txBody>
      </p:sp>
      <p:pic>
        <p:nvPicPr>
          <p:cNvPr id="1030" name="Picture 6" descr="https://www.ces.ncsu.edu/wp-content/uploads/2013/06/Local-Foods-System-Diagram-no-title.jpg">
            <a:extLst>
              <a:ext uri="{FF2B5EF4-FFF2-40B4-BE49-F238E27FC236}">
                <a16:creationId xmlns:a16="http://schemas.microsoft.com/office/drawing/2014/main" id="{02750AF4-E2C2-FC4C-BC8F-F80536681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t="6163" r="7563" b="16807"/>
          <a:stretch/>
        </p:blipFill>
        <p:spPr bwMode="auto">
          <a:xfrm>
            <a:off x="584385" y="1280160"/>
            <a:ext cx="7975230" cy="53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00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E92A25-2EA3-134A-AD9B-FA27BCF95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07" y="177800"/>
            <a:ext cx="8507185" cy="650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1EAD9-FA88-D244-890A-A98ADFA9516C}"/>
              </a:ext>
            </a:extLst>
          </p:cNvPr>
          <p:cNvSpPr txBox="1"/>
          <p:nvPr/>
        </p:nvSpPr>
        <p:spPr>
          <a:xfrm>
            <a:off x="6906986" y="6253843"/>
            <a:ext cx="189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Graphic: NY Times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782B53-8EA2-DD4F-8E17-310F4138405F}"/>
              </a:ext>
            </a:extLst>
          </p:cNvPr>
          <p:cNvSpPr/>
          <p:nvPr/>
        </p:nvSpPr>
        <p:spPr>
          <a:xfrm>
            <a:off x="4408714" y="2573799"/>
            <a:ext cx="4049485" cy="32316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/>
              <a:t>Your diet matters!</a:t>
            </a:r>
          </a:p>
          <a:p>
            <a:endParaRPr lang="en-US" sz="2800" dirty="0"/>
          </a:p>
          <a:p>
            <a:r>
              <a:rPr lang="en-US" sz="2800" dirty="0"/>
              <a:t>Kilograms of CO</a:t>
            </a:r>
            <a:r>
              <a:rPr lang="en-US" sz="2800" baseline="-25000" dirty="0"/>
              <a:t>2</a:t>
            </a:r>
            <a:r>
              <a:rPr lang="en-US" sz="2800" dirty="0"/>
              <a:t> equivalent released in  production and consumption of 50 grams of protein</a:t>
            </a:r>
          </a:p>
        </p:txBody>
      </p:sp>
    </p:spTree>
    <p:extLst>
      <p:ext uri="{BB962C8B-B14F-4D97-AF65-F5344CB8AC3E}">
        <p14:creationId xmlns:p14="http://schemas.microsoft.com/office/powerpoint/2010/main" val="3779340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armful algal blooms">
            <a:extLst>
              <a:ext uri="{FF2B5EF4-FFF2-40B4-BE49-F238E27FC236}">
                <a16:creationId xmlns:a16="http://schemas.microsoft.com/office/drawing/2014/main" id="{9683630A-62B2-7249-9124-5102C47BB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CF07C-FC5C-7846-B1CA-2DFB23CE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57" y="127682"/>
            <a:ext cx="8817429" cy="1096962"/>
          </a:xfrm>
          <a:solidFill>
            <a:schemeClr val="accent3">
              <a:lumMod val="75000"/>
              <a:alpha val="72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3200" dirty="0"/>
              <a:t>Less fossil fuel, less nitrogen pollution, fewer harmful algal blooms, fewer dead zones </a:t>
            </a:r>
          </a:p>
        </p:txBody>
      </p:sp>
    </p:spTree>
    <p:extLst>
      <p:ext uri="{BB962C8B-B14F-4D97-AF65-F5344CB8AC3E}">
        <p14:creationId xmlns:p14="http://schemas.microsoft.com/office/powerpoint/2010/main" val="4049299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50FA8-B1C3-6A49-958A-B847CD019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77102"/>
            <a:ext cx="8229600" cy="91408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… but we can with human drivers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703A1-E824-8A48-82DE-ADB7312A6712}"/>
              </a:ext>
            </a:extLst>
          </p:cNvPr>
          <p:cNvSpPr/>
          <p:nvPr/>
        </p:nvSpPr>
        <p:spPr>
          <a:xfrm>
            <a:off x="6524234" y="4436527"/>
            <a:ext cx="2021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1951–1980 average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BAEE9A-9EEB-5F40-9CE0-1EB7A85D4BB6}"/>
              </a:ext>
            </a:extLst>
          </p:cNvPr>
          <p:cNvCxnSpPr>
            <a:cxnSpLocks/>
          </p:cNvCxnSpPr>
          <p:nvPr/>
        </p:nvCxnSpPr>
        <p:spPr>
          <a:xfrm flipV="1">
            <a:off x="7525473" y="4076218"/>
            <a:ext cx="1" cy="358815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A70494E-FC12-A342-A6D2-82B638917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548" y="1330331"/>
            <a:ext cx="7844194" cy="4771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0FE25-3A8B-7047-ADBB-147182FBF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25" y="1330035"/>
            <a:ext cx="635647" cy="4767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CEF694-2A87-8043-99F4-B7509B213672}"/>
              </a:ext>
            </a:extLst>
          </p:cNvPr>
          <p:cNvSpPr txBox="1"/>
          <p:nvPr/>
        </p:nvSpPr>
        <p:spPr>
          <a:xfrm>
            <a:off x="146304" y="6327648"/>
            <a:ext cx="558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Fourth National Climate Assessment, </a:t>
            </a:r>
            <a:r>
              <a:rPr lang="en-US" dirty="0" err="1"/>
              <a:t>Hayhoe</a:t>
            </a:r>
            <a:r>
              <a:rPr lang="en-US" dirty="0"/>
              <a:t> et al. (2018)</a:t>
            </a:r>
          </a:p>
        </p:txBody>
      </p:sp>
    </p:spTree>
    <p:extLst>
      <p:ext uri="{BB962C8B-B14F-4D97-AF65-F5344CB8AC3E}">
        <p14:creationId xmlns:p14="http://schemas.microsoft.com/office/powerpoint/2010/main" val="1855624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ees">
            <a:extLst>
              <a:ext uri="{FF2B5EF4-FFF2-40B4-BE49-F238E27FC236}">
                <a16:creationId xmlns:a16="http://schemas.microsoft.com/office/drawing/2014/main" id="{8091B84C-8433-3B46-8F43-704B0052E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" r="17886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282BD9-B36E-F340-BB34-34F8214969E0}"/>
              </a:ext>
            </a:extLst>
          </p:cNvPr>
          <p:cNvSpPr/>
          <p:nvPr/>
        </p:nvSpPr>
        <p:spPr>
          <a:xfrm>
            <a:off x="285750" y="4935220"/>
            <a:ext cx="8572500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Calibri" panose="020F0502020204030204" pitchFamily="34" charset="0"/>
              </a:rPr>
              <a:t>$4.32 per person per year in Medicare savings for every 1% increase in forest cover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Calibri" panose="020F0502020204030204" pitchFamily="34" charset="0"/>
              </a:rPr>
              <a:t>Up to $9 billion in savings per year for the US</a:t>
            </a:r>
          </a:p>
        </p:txBody>
      </p:sp>
    </p:spTree>
    <p:extLst>
      <p:ext uri="{BB962C8B-B14F-4D97-AF65-F5344CB8AC3E}">
        <p14:creationId xmlns:p14="http://schemas.microsoft.com/office/powerpoint/2010/main" val="2010015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6C189-0456-B944-8DDE-84F805C27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/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322247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DC15-BA4C-6F41-A611-5341AAD5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44C36-2ABE-4445-976A-19C608FE3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593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22D97E-5DE7-6D47-BC42-714619841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9144000" cy="36727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2FC9FC-39DF-714B-A5D6-3D3FACE1A235}"/>
              </a:ext>
            </a:extLst>
          </p:cNvPr>
          <p:cNvSpPr txBox="1"/>
          <p:nvPr/>
        </p:nvSpPr>
        <p:spPr>
          <a:xfrm>
            <a:off x="1516284" y="127322"/>
            <a:ext cx="6352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Get your energy from a renewable source</a:t>
            </a:r>
          </a:p>
        </p:txBody>
      </p:sp>
    </p:spTree>
    <p:extLst>
      <p:ext uri="{BB962C8B-B14F-4D97-AF65-F5344CB8AC3E}">
        <p14:creationId xmlns:p14="http://schemas.microsoft.com/office/powerpoint/2010/main" val="1745921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51663-B80D-C34F-9A6A-496629ABA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9CA5C-0B68-0644-9CA0-3ABCA0C66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Olivia Shumaker, 16, of Lancaster Mennonite High School organized a student walkout Friday, May 3, 2019 to demonstrate for more action to address climate change.">
            <a:extLst>
              <a:ext uri="{FF2B5EF4-FFF2-40B4-BE49-F238E27FC236}">
                <a16:creationId xmlns:a16="http://schemas.microsoft.com/office/drawing/2014/main" id="{5BB007B4-53EC-B240-A73D-8CD517693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C52993-3E02-8543-A849-73767879FE8D}"/>
              </a:ext>
            </a:extLst>
          </p:cNvPr>
          <p:cNvSpPr txBox="1"/>
          <p:nvPr/>
        </p:nvSpPr>
        <p:spPr>
          <a:xfrm>
            <a:off x="3815831" y="138896"/>
            <a:ext cx="137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Protest</a:t>
            </a:r>
          </a:p>
        </p:txBody>
      </p:sp>
    </p:spTree>
    <p:extLst>
      <p:ext uri="{BB962C8B-B14F-4D97-AF65-F5344CB8AC3E}">
        <p14:creationId xmlns:p14="http://schemas.microsoft.com/office/powerpoint/2010/main" val="3009974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11bup83sxdss1xze1i3lpol4-wpengine.netdna-ssl.com/wp-content/uploads/2018/06/eicda-2019-benefits-700w.png">
            <a:extLst>
              <a:ext uri="{FF2B5EF4-FFF2-40B4-BE49-F238E27FC236}">
                <a16:creationId xmlns:a16="http://schemas.microsoft.com/office/drawing/2014/main" id="{13D43DC1-11B7-084B-8DBE-127729C1B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01" y="2567493"/>
            <a:ext cx="7671476" cy="403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11bup83sxdss1xze1i3lpol4-wpengine.netdna-ssl.com/wp-content/uploads/2014/10/CCL-Logo-H2.png">
            <a:extLst>
              <a:ext uri="{FF2B5EF4-FFF2-40B4-BE49-F238E27FC236}">
                <a16:creationId xmlns:a16="http://schemas.microsoft.com/office/drawing/2014/main" id="{C2ACB487-E163-624E-9C3F-C6627862F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3" y="1466651"/>
            <a:ext cx="7068194" cy="103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02AB25-54F4-E840-AF62-3A699D30AD6B}"/>
              </a:ext>
            </a:extLst>
          </p:cNvPr>
          <p:cNvSpPr txBox="1"/>
          <p:nvPr/>
        </p:nvSpPr>
        <p:spPr>
          <a:xfrm>
            <a:off x="350836" y="254643"/>
            <a:ext cx="84423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Join climate action groups and support emissions reductions policies</a:t>
            </a:r>
          </a:p>
        </p:txBody>
      </p:sp>
    </p:spTree>
    <p:extLst>
      <p:ext uri="{BB962C8B-B14F-4D97-AF65-F5344CB8AC3E}">
        <p14:creationId xmlns:p14="http://schemas.microsoft.com/office/powerpoint/2010/main" val="3819288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l="6367" r="539"/>
          <a:stretch/>
        </p:blipFill>
        <p:spPr>
          <a:xfrm>
            <a:off x="0" y="0"/>
            <a:ext cx="9144000" cy="69104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/>
          <p:nvPr/>
        </p:nvSpPr>
        <p:spPr>
          <a:xfrm>
            <a:off x="258328" y="1388208"/>
            <a:ext cx="8309303" cy="142587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  <p:txBody>
          <a:bodyPr lIns="35700" tIns="35700" rIns="35700" bIns="3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006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108" y="214312"/>
            <a:ext cx="7661700" cy="104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Shape 91"/>
          <p:cNvCxnSpPr/>
          <p:nvPr/>
        </p:nvCxnSpPr>
        <p:spPr>
          <a:xfrm rot="10800000" flipH="1">
            <a:off x="355564" y="6375496"/>
            <a:ext cx="8411700" cy="299"/>
          </a:xfrm>
          <a:prstGeom prst="straightConnector1">
            <a:avLst/>
          </a:prstGeom>
          <a:blipFill rotWithShape="0">
            <a:blip r:embed="rId5">
              <a:alphaModFix/>
            </a:blip>
            <a:tile tx="0" ty="-74" sx="99997" sy="99997" flip="none" algn="tl"/>
          </a:blipFill>
          <a:ln w="12700" cap="flat" cmpd="sng">
            <a:solidFill>
              <a:srgbClr val="006699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92" name="Shape 9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9695" y="6507162"/>
            <a:ext cx="1143000" cy="2792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586741" y="203268"/>
            <a:ext cx="7406699" cy="1185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5785175" y="4413575"/>
            <a:ext cx="7822199" cy="91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 txBox="1"/>
          <p:nvPr/>
        </p:nvSpPr>
        <p:spPr>
          <a:xfrm>
            <a:off x="5567875" y="4440725"/>
            <a:ext cx="2851800" cy="184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 txBox="1"/>
          <p:nvPr/>
        </p:nvSpPr>
        <p:spPr>
          <a:xfrm>
            <a:off x="769400" y="474925"/>
            <a:ext cx="7722300" cy="142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172" y="0"/>
            <a:ext cx="9143999" cy="29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614651" y="3154226"/>
            <a:ext cx="7832934" cy="30286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Support the Paris Agreement</a:t>
            </a:r>
          </a:p>
          <a:p>
            <a:pPr lvl="0">
              <a:buClr>
                <a:srgbClr val="000000"/>
              </a:buClr>
              <a:buSzPct val="100000"/>
            </a:pPr>
            <a:endParaRPr lang="en-US" sz="3200" dirty="0">
              <a:ea typeface="Calibri"/>
              <a:cs typeface="Calibri"/>
              <a:sym typeface="Calibri"/>
            </a:endParaRPr>
          </a:p>
          <a:p>
            <a:pPr lvl="0" algn="ctr">
              <a:buClr>
                <a:srgbClr val="000000"/>
              </a:buClr>
              <a:buSzPct val="100000"/>
            </a:pPr>
            <a:r>
              <a:rPr lang="en-US" sz="4000" dirty="0">
                <a:ea typeface="Calibri"/>
                <a:cs typeface="Calibri"/>
                <a:sym typeface="Calibri"/>
              </a:rPr>
              <a:t>Agreement to keep global warming well below 2.0 </a:t>
            </a:r>
            <a:r>
              <a:rPr lang="en-US" sz="4000" baseline="30000" dirty="0" err="1">
                <a:ea typeface="Calibri"/>
                <a:cs typeface="Calibri"/>
                <a:sym typeface="Calibri"/>
              </a:rPr>
              <a:t>o</a:t>
            </a:r>
            <a:r>
              <a:rPr lang="en-US" sz="4000" dirty="0" err="1">
                <a:ea typeface="Calibri"/>
                <a:cs typeface="Calibri"/>
                <a:sym typeface="Calibri"/>
              </a:rPr>
              <a:t>C</a:t>
            </a:r>
            <a:r>
              <a:rPr lang="en-US" sz="4000" dirty="0">
                <a:ea typeface="Calibri"/>
                <a:cs typeface="Calibri"/>
                <a:sym typeface="Calibri"/>
              </a:rPr>
              <a:t> (3.6 </a:t>
            </a:r>
            <a:r>
              <a:rPr lang="en-US" sz="4000" baseline="30000" dirty="0" err="1">
                <a:ea typeface="Calibri"/>
                <a:cs typeface="Calibri"/>
                <a:sym typeface="Calibri"/>
              </a:rPr>
              <a:t>o</a:t>
            </a:r>
            <a:r>
              <a:rPr lang="en-US" sz="4000" dirty="0" err="1">
                <a:ea typeface="Calibri"/>
                <a:cs typeface="Calibri"/>
                <a:sym typeface="Calibri"/>
              </a:rPr>
              <a:t>F</a:t>
            </a:r>
            <a:r>
              <a:rPr lang="en-US" sz="4000" dirty="0">
                <a:ea typeface="Calibri"/>
                <a:cs typeface="Calibri"/>
                <a:sym typeface="Calibri"/>
              </a:rPr>
              <a:t>)</a:t>
            </a:r>
            <a:endParaRPr lang="en-US" sz="4000" dirty="0">
              <a:highlight>
                <a:srgbClr val="FFFFFF"/>
              </a:highlight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7095475" y="6312750"/>
            <a:ext cx="1889999" cy="279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800"/>
              <a:t>Source:  COP21 Paris</a:t>
            </a:r>
          </a:p>
        </p:txBody>
      </p:sp>
    </p:spTree>
    <p:extLst>
      <p:ext uri="{BB962C8B-B14F-4D97-AF65-F5344CB8AC3E}">
        <p14:creationId xmlns:p14="http://schemas.microsoft.com/office/powerpoint/2010/main" val="2524001866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271" y="2644816"/>
            <a:ext cx="6139851" cy="1568367"/>
          </a:xfrm>
        </p:spPr>
        <p:txBody>
          <a:bodyPr>
            <a:noAutofit/>
          </a:bodyPr>
          <a:lstStyle/>
          <a:p>
            <a:r>
              <a:rPr lang="en-US" sz="4800" dirty="0"/>
              <a:t>We have cleaned up our own messes before</a:t>
            </a:r>
          </a:p>
        </p:txBody>
      </p:sp>
    </p:spTree>
    <p:extLst>
      <p:ext uri="{BB962C8B-B14F-4D97-AF65-F5344CB8AC3E}">
        <p14:creationId xmlns:p14="http://schemas.microsoft.com/office/powerpoint/2010/main" val="2993017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52400"/>
            <a:ext cx="8229600" cy="792162"/>
          </a:xfrm>
        </p:spPr>
        <p:txBody>
          <a:bodyPr/>
          <a:lstStyle/>
          <a:p>
            <a:r>
              <a:rPr lang="en-US" dirty="0"/>
              <a:t>“Smog episodes”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752" y="983673"/>
            <a:ext cx="8706027" cy="12308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/>
              <a:t>October 1948: Pollution from zinc mills in Donora, PA combined with a temperature inversion, leads to 20 deaths</a:t>
            </a:r>
          </a:p>
        </p:txBody>
      </p:sp>
      <p:pic>
        <p:nvPicPr>
          <p:cNvPr id="1026" name="Picture 2" descr="http://graphics8.nytimes.com/images/2008/11/02/us/02smog_sp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52" y="1981200"/>
            <a:ext cx="8706027" cy="465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0262" y="2221468"/>
            <a:ext cx="4780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Source:  Donora Smog Museum</a:t>
            </a:r>
          </a:p>
        </p:txBody>
      </p:sp>
    </p:spTree>
    <p:extLst>
      <p:ext uri="{BB962C8B-B14F-4D97-AF65-F5344CB8AC3E}">
        <p14:creationId xmlns:p14="http://schemas.microsoft.com/office/powerpoint/2010/main" val="746842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97" y="130631"/>
            <a:ext cx="8712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The Clean Air act reduced emissions and created $170 - $430 billion per year in health benefits—all while energy use went up and costs went down!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5" y="2717256"/>
            <a:ext cx="8957219" cy="385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29"/>
          <p:cNvSpPr txBox="1">
            <a:spLocks noChangeArrowheads="1"/>
          </p:cNvSpPr>
          <p:nvPr/>
        </p:nvSpPr>
        <p:spPr bwMode="auto">
          <a:xfrm>
            <a:off x="7418930" y="6452957"/>
            <a:ext cx="14392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/>
              <a:t>Burns et al. (2011)</a:t>
            </a:r>
          </a:p>
        </p:txBody>
      </p:sp>
    </p:spTree>
    <p:extLst>
      <p:ext uri="{BB962C8B-B14F-4D97-AF65-F5344CB8AC3E}">
        <p14:creationId xmlns:p14="http://schemas.microsoft.com/office/powerpoint/2010/main" val="1139230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/>
              <a:t>Take-home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562" y="1063025"/>
            <a:ext cx="8229600" cy="503683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dirty="0"/>
              <a:t>Pennsylvania has followed the global warming trend</a:t>
            </a:r>
          </a:p>
          <a:p>
            <a:pPr marL="514350" indent="-514350">
              <a:buAutoNum type="arabicPeriod"/>
            </a:pPr>
            <a:r>
              <a:rPr lang="en-US" dirty="0"/>
              <a:t>Impacts are already being felt</a:t>
            </a:r>
          </a:p>
          <a:p>
            <a:pPr marL="514350" indent="-514350">
              <a:buAutoNum type="arabicPeriod"/>
            </a:pPr>
            <a:r>
              <a:rPr lang="en-US" dirty="0"/>
              <a:t>Human-induced climate change will continue to occur regardless of emissions scenario; further </a:t>
            </a:r>
            <a:r>
              <a:rPr lang="en-US" dirty="0">
                <a:sym typeface="Wingdings" panose="05000000000000000000" pitchFamily="2" charset="2"/>
              </a:rPr>
              <a:t>adaptation is necessary.</a:t>
            </a:r>
          </a:p>
          <a:p>
            <a:pPr marL="514350" indent="-514350">
              <a:buAutoNum type="arabicPeriod"/>
            </a:pPr>
            <a:r>
              <a:rPr lang="en-US" dirty="0"/>
              <a:t>The climate of the mid century and beyond is very sensitive to the emissions scenario.</a:t>
            </a:r>
          </a:p>
          <a:p>
            <a:pPr marL="514350" indent="-514350">
              <a:buAutoNum type="arabicPeriod"/>
            </a:pPr>
            <a:r>
              <a:rPr lang="en-US" dirty="0"/>
              <a:t>Solving the climate crisis is an opportunity to make the world better</a:t>
            </a:r>
          </a:p>
          <a:p>
            <a:pPr marL="514350" indent="-514350">
              <a:buAutoNum type="arabicPeriod"/>
            </a:pPr>
            <a:r>
              <a:rPr lang="en-US" dirty="0"/>
              <a:t>Good science and good policy has gotten us out of environmental messes before</a:t>
            </a:r>
          </a:p>
        </p:txBody>
      </p:sp>
    </p:spTree>
    <p:extLst>
      <p:ext uri="{BB962C8B-B14F-4D97-AF65-F5344CB8AC3E}">
        <p14:creationId xmlns:p14="http://schemas.microsoft.com/office/powerpoint/2010/main" val="2492509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bakesforbreastcancer.org/wp-content/uploads/2012/03/su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" t="232" b="-197"/>
          <a:stretch/>
        </p:blipFill>
        <p:spPr bwMode="auto">
          <a:xfrm>
            <a:off x="3735969" y="-171450"/>
            <a:ext cx="1245606" cy="124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ck Arc 6"/>
          <p:cNvSpPr/>
          <p:nvPr/>
        </p:nvSpPr>
        <p:spPr>
          <a:xfrm>
            <a:off x="1854938" y="0"/>
            <a:ext cx="14578124" cy="14389768"/>
          </a:xfrm>
          <a:prstGeom prst="blockArc">
            <a:avLst>
              <a:gd name="adj1" fmla="val 10963739"/>
              <a:gd name="adj2" fmla="val 16259873"/>
              <a:gd name="adj3" fmla="val 2569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220" name="Picture 4" descr="http://images.clipartpanda.com/earth-clipart-yckMB7Xc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3" b="54665"/>
          <a:stretch/>
        </p:blipFill>
        <p:spPr bwMode="auto">
          <a:xfrm>
            <a:off x="4993240" y="2831143"/>
            <a:ext cx="4150760" cy="40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3071082">
            <a:off x="4259501" y="1917835"/>
            <a:ext cx="3183317" cy="811659"/>
          </a:xfrm>
          <a:prstGeom prst="rightArrow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0367" y="387459"/>
            <a:ext cx="291332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greenhouse effect in three steps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2766" y="997466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Solar radiation warms Earth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18634" y="2634354"/>
            <a:ext cx="2713172" cy="1792075"/>
            <a:chOff x="3418634" y="2634354"/>
            <a:chExt cx="2713172" cy="1792075"/>
          </a:xfrm>
        </p:grpSpPr>
        <p:sp>
          <p:nvSpPr>
            <p:cNvPr id="9" name="Right Arrow 8"/>
            <p:cNvSpPr/>
            <p:nvPr/>
          </p:nvSpPr>
          <p:spPr>
            <a:xfrm rot="13395105">
              <a:off x="5154443" y="3614770"/>
              <a:ext cx="977363" cy="81165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18634" y="2634354"/>
              <a:ext cx="25073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Earth’s radiation absorbed in atmosphere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25621" y="3765837"/>
            <a:ext cx="3532419" cy="2886262"/>
            <a:chOff x="1925621" y="3765837"/>
            <a:chExt cx="3532419" cy="2886262"/>
          </a:xfrm>
        </p:grpSpPr>
        <p:sp>
          <p:nvSpPr>
            <p:cNvPr id="11" name="Right Arrow 10"/>
            <p:cNvSpPr/>
            <p:nvPr/>
          </p:nvSpPr>
          <p:spPr>
            <a:xfrm rot="1424526">
              <a:off x="3814799" y="4572202"/>
              <a:ext cx="1643241" cy="81165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2258753">
              <a:off x="1925621" y="3765837"/>
              <a:ext cx="1843126" cy="81165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45768" y="5082439"/>
              <a:ext cx="23568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Atmosphere’s radiation further warms Earth—by 60 </a:t>
              </a:r>
              <a:r>
                <a:rPr lang="en-US" sz="2400" baseline="30000" dirty="0" err="1"/>
                <a:t>o</a:t>
              </a:r>
              <a:r>
                <a:rPr lang="en-US" sz="2400" dirty="0" err="1"/>
                <a:t>F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18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97" y="362222"/>
            <a:ext cx="8650013" cy="771520"/>
          </a:xfrm>
        </p:spPr>
        <p:txBody>
          <a:bodyPr>
            <a:normAutofit fontScale="90000"/>
          </a:bodyPr>
          <a:lstStyle/>
          <a:p>
            <a:r>
              <a:rPr lang="en-US" dirty="0"/>
              <a:t>The greenhouse effect is well established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905" y="1486995"/>
            <a:ext cx="5473095" cy="9789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8000"/>
                </a:solidFill>
              </a:rPr>
              <a:t>1824</a:t>
            </a:r>
            <a:r>
              <a:rPr lang="en-US" dirty="0">
                <a:solidFill>
                  <a:srgbClr val="008000"/>
                </a:solidFill>
              </a:rPr>
              <a:t>: Joseph Fourier describes natural greenhouse effect</a:t>
            </a:r>
          </a:p>
        </p:txBody>
      </p:sp>
      <p:pic>
        <p:nvPicPr>
          <p:cNvPr id="2050" name="Picture 2" descr="http://upload.wikimedia.org/wikipedia/commons/a/aa/Fourier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57"/>
          <a:stretch/>
        </p:blipFill>
        <p:spPr bwMode="auto">
          <a:xfrm>
            <a:off x="6412868" y="1395462"/>
            <a:ext cx="1693964" cy="121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06416" y="2572378"/>
            <a:ext cx="7817093" cy="1145512"/>
            <a:chOff x="806416" y="2572378"/>
            <a:chExt cx="7817093" cy="1145512"/>
          </a:xfrm>
        </p:grpSpPr>
        <p:sp>
          <p:nvSpPr>
            <p:cNvPr id="4" name="Rectangle 3"/>
            <p:cNvSpPr/>
            <p:nvPr/>
          </p:nvSpPr>
          <p:spPr>
            <a:xfrm>
              <a:off x="1931307" y="2621682"/>
              <a:ext cx="669220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/>
                <a:t>1858–1861</a:t>
              </a:r>
              <a:r>
                <a:rPr lang="en-US" sz="3200" dirty="0"/>
                <a:t>: </a:t>
              </a:r>
              <a:r>
                <a:rPr lang="en-US" sz="3200" u="sng" dirty="0"/>
                <a:t>Eunice Foote</a:t>
              </a:r>
              <a:r>
                <a:rPr lang="en-US" sz="3200" dirty="0"/>
                <a:t> and John Tyndall identify greenhouse gases</a:t>
              </a:r>
            </a:p>
          </p:txBody>
        </p:sp>
        <p:pic>
          <p:nvPicPr>
            <p:cNvPr id="3074" name="Picture 2" descr="http://media-2.web.britannica.com/eb-media/21/8921-004-78A09AAD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1" t="2790" r="7641" b="21728"/>
            <a:stretch/>
          </p:blipFill>
          <p:spPr bwMode="auto">
            <a:xfrm>
              <a:off x="806416" y="2572378"/>
              <a:ext cx="992240" cy="1145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517724" y="3760223"/>
            <a:ext cx="7635539" cy="1577591"/>
            <a:chOff x="242557" y="3728473"/>
            <a:chExt cx="7635539" cy="1577591"/>
          </a:xfrm>
        </p:grpSpPr>
        <p:sp>
          <p:nvSpPr>
            <p:cNvPr id="5" name="Rectangle 4"/>
            <p:cNvSpPr/>
            <p:nvPr/>
          </p:nvSpPr>
          <p:spPr>
            <a:xfrm>
              <a:off x="242557" y="3894649"/>
              <a:ext cx="675751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008000"/>
                  </a:solidFill>
                </a:rPr>
                <a:t>1896</a:t>
              </a:r>
              <a:r>
                <a:rPr lang="en-US" sz="3200" dirty="0">
                  <a:solidFill>
                    <a:srgbClr val="008000"/>
                  </a:solidFill>
                </a:rPr>
                <a:t>: Svante </a:t>
              </a:r>
              <a:r>
                <a:rPr lang="en-US" sz="3200" dirty="0" err="1">
                  <a:solidFill>
                    <a:srgbClr val="008000"/>
                  </a:solidFill>
                </a:rPr>
                <a:t>Arrenhius</a:t>
              </a:r>
              <a:r>
                <a:rPr lang="en-US" sz="3200" dirty="0">
                  <a:solidFill>
                    <a:srgbClr val="008000"/>
                  </a:solidFill>
                </a:rPr>
                <a:t> estimates greenhouse effect of fossil fuel CO</a:t>
              </a:r>
              <a:r>
                <a:rPr lang="en-US" sz="3200" baseline="-25000" dirty="0">
                  <a:solidFill>
                    <a:srgbClr val="008000"/>
                  </a:solidFill>
                </a:rPr>
                <a:t>2</a:t>
              </a:r>
              <a:endParaRPr lang="en-US" sz="3200" dirty="0">
                <a:solidFill>
                  <a:srgbClr val="008000"/>
                </a:solidFill>
              </a:endParaRPr>
            </a:p>
          </p:txBody>
        </p:sp>
        <p:pic>
          <p:nvPicPr>
            <p:cNvPr id="3076" name="Picture 4" descr="http://www.sil.si.edu/digitalcollections/hst/scientific-identity/thumbnails/TNSIL14-A7-0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7" t="3408" r="12694" b="35475"/>
            <a:stretch/>
          </p:blipFill>
          <p:spPr bwMode="auto">
            <a:xfrm>
              <a:off x="6521567" y="3728473"/>
              <a:ext cx="1356529" cy="157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89222" y="5265337"/>
            <a:ext cx="8470802" cy="1306285"/>
            <a:chOff x="289222" y="5265337"/>
            <a:chExt cx="8470802" cy="1306285"/>
          </a:xfrm>
        </p:grpSpPr>
        <p:sp>
          <p:nvSpPr>
            <p:cNvPr id="6" name="Rectangle 5"/>
            <p:cNvSpPr/>
            <p:nvPr/>
          </p:nvSpPr>
          <p:spPr>
            <a:xfrm>
              <a:off x="1479992" y="5403162"/>
              <a:ext cx="728003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1938: Guy </a:t>
              </a:r>
              <a:r>
                <a:rPr lang="en-US" sz="3200" dirty="0" err="1"/>
                <a:t>Callendar</a:t>
              </a:r>
              <a:r>
                <a:rPr lang="en-US" sz="3200" dirty="0"/>
                <a:t> documents warming and CO</a:t>
              </a:r>
              <a:r>
                <a:rPr lang="en-US" sz="3200" baseline="-25000" dirty="0"/>
                <a:t>2</a:t>
              </a:r>
              <a:r>
                <a:rPr lang="en-US" sz="3200" dirty="0"/>
                <a:t> increase</a:t>
              </a:r>
            </a:p>
          </p:txBody>
        </p:sp>
        <p:pic>
          <p:nvPicPr>
            <p:cNvPr id="3078" name="Picture 6" descr="http://usercontent2.hubimg.com/2854367_f520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3" t="3746" r="25295" b="44603"/>
            <a:stretch/>
          </p:blipFill>
          <p:spPr bwMode="auto">
            <a:xfrm>
              <a:off x="289222" y="5265337"/>
              <a:ext cx="1127595" cy="1306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010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A2063-8B6A-F74A-A4E2-A143C3747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5953"/>
            <a:ext cx="8229600" cy="42830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“Many lines of evidence demonstrate that it is extremely likely that human influence has been the dominant cause of the observed warming since the mid-20th century.”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“For the period extending over the last century, there are no convincing alternative explanations supported by the extent of the observational evidence.”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090D12-9826-7142-9106-E4F926781B8A}"/>
              </a:ext>
            </a:extLst>
          </p:cNvPr>
          <p:cNvSpPr/>
          <p:nvPr/>
        </p:nvSpPr>
        <p:spPr>
          <a:xfrm>
            <a:off x="3128732" y="6205402"/>
            <a:ext cx="580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Fourth National Climate Assessment, </a:t>
            </a:r>
            <a:r>
              <a:rPr lang="en-US" dirty="0" err="1"/>
              <a:t>Wuebbles</a:t>
            </a:r>
            <a:r>
              <a:rPr lang="en-US" dirty="0"/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4115999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C9469-8625-2B48-82C8-4E374EDD9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5076"/>
          </a:xfrm>
        </p:spPr>
        <p:txBody>
          <a:bodyPr>
            <a:normAutofit/>
          </a:bodyPr>
          <a:lstStyle/>
          <a:p>
            <a:r>
              <a:rPr lang="en-US" sz="3600" dirty="0"/>
              <a:t>Plants are leafing out and blooming earlier</a:t>
            </a:r>
          </a:p>
        </p:txBody>
      </p:sp>
      <p:pic>
        <p:nvPicPr>
          <p:cNvPr id="2050" name="Picture 2" descr="Trends in First Leaf and First Bloom Dates">
            <a:extLst>
              <a:ext uri="{FF2B5EF4-FFF2-40B4-BE49-F238E27FC236}">
                <a16:creationId xmlns:a16="http://schemas.microsoft.com/office/drawing/2014/main" id="{16EDE285-8E0A-154F-9A51-17695BCA8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1" t="18033" r="27402" b="68032"/>
          <a:stretch/>
        </p:blipFill>
        <p:spPr bwMode="auto">
          <a:xfrm>
            <a:off x="566057" y="2025889"/>
            <a:ext cx="3581400" cy="296994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rends in First Leaf and First Bloom Dates">
            <a:extLst>
              <a:ext uri="{FF2B5EF4-FFF2-40B4-BE49-F238E27FC236}">
                <a16:creationId xmlns:a16="http://schemas.microsoft.com/office/drawing/2014/main" id="{1144E31B-6F72-9448-B6AC-913D00969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0" t="59958" r="27411" b="26098"/>
          <a:stretch/>
        </p:blipFill>
        <p:spPr bwMode="auto">
          <a:xfrm>
            <a:off x="4942113" y="1993885"/>
            <a:ext cx="3548744" cy="296477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ends in First Leaf and First Bloom Dates">
            <a:extLst>
              <a:ext uri="{FF2B5EF4-FFF2-40B4-BE49-F238E27FC236}">
                <a16:creationId xmlns:a16="http://schemas.microsoft.com/office/drawing/2014/main" id="{19A97CE6-AF1C-D546-8760-BFD96B749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2" t="86124" r="22078" b="3337"/>
          <a:stretch/>
        </p:blipFill>
        <p:spPr bwMode="auto">
          <a:xfrm>
            <a:off x="1578425" y="5198145"/>
            <a:ext cx="5987149" cy="108857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232EB1-ABA1-394B-AFDA-101C30D5F6EA}"/>
              </a:ext>
            </a:extLst>
          </p:cNvPr>
          <p:cNvSpPr/>
          <p:nvPr/>
        </p:nvSpPr>
        <p:spPr>
          <a:xfrm>
            <a:off x="566057" y="1002681"/>
            <a:ext cx="7881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1981–2010 trends of three indicator plants</a:t>
            </a:r>
          </a:p>
          <a:p>
            <a:pPr algn="ctr"/>
            <a:r>
              <a:rPr lang="en-US" sz="2800" b="1" dirty="0"/>
              <a:t>First leaf                                     First bloom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105B6-C362-9F42-82BC-3906EFC7DB48}"/>
              </a:ext>
            </a:extLst>
          </p:cNvPr>
          <p:cNvSpPr txBox="1"/>
          <p:nvPr/>
        </p:nvSpPr>
        <p:spPr>
          <a:xfrm>
            <a:off x="146304" y="6327648"/>
            <a:ext cx="545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Fourth National Climate Assessment, Lipton et al. (2018)</a:t>
            </a:r>
          </a:p>
        </p:txBody>
      </p:sp>
    </p:spTree>
    <p:extLst>
      <p:ext uri="{BB962C8B-B14F-4D97-AF65-F5344CB8AC3E}">
        <p14:creationId xmlns:p14="http://schemas.microsoft.com/office/powerpoint/2010/main" val="1555509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08" y="159175"/>
            <a:ext cx="8591968" cy="1164695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Native bees in Northeast US are arriving in spring 10 days earlier than they used 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921" y="6421692"/>
            <a:ext cx="1899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Bartomeus</a:t>
            </a:r>
            <a:r>
              <a:rPr lang="en-US" sz="1400" dirty="0"/>
              <a:t> et al. (2011)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28078" y="1438460"/>
            <a:ext cx="5669560" cy="4931663"/>
            <a:chOff x="2212938" y="1457704"/>
            <a:chExt cx="5669560" cy="49316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53" b="12775"/>
            <a:stretch/>
          </p:blipFill>
          <p:spPr bwMode="auto">
            <a:xfrm>
              <a:off x="2212938" y="1457704"/>
              <a:ext cx="5669560" cy="493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575450" y="1516412"/>
              <a:ext cx="1371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C. </a:t>
              </a:r>
              <a:r>
                <a:rPr lang="en-US" i="1" dirty="0" err="1"/>
                <a:t>inaequalis</a:t>
              </a:r>
              <a:endParaRPr lang="en-US" i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53904" y="1535752"/>
              <a:ext cx="14192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A. </a:t>
              </a:r>
              <a:r>
                <a:rPr lang="en-US" i="1" dirty="0" err="1"/>
                <a:t>miserabilis</a:t>
              </a:r>
              <a:endParaRPr lang="en-US" i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09896" y="5777448"/>
              <a:ext cx="11720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O. </a:t>
              </a:r>
              <a:r>
                <a:rPr lang="en-US" i="1" dirty="0" err="1"/>
                <a:t>lignaria</a:t>
              </a:r>
              <a:endParaRPr lang="en-US" i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00818" y="5777545"/>
              <a:ext cx="13906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B. impatiens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5490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169334"/>
            <a:ext cx="8498417" cy="183091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Birds in Western PA became smaller by 1.3% on average due to warming  from 1961 to 2007</a:t>
            </a:r>
          </a:p>
        </p:txBody>
      </p:sp>
      <p:pic>
        <p:nvPicPr>
          <p:cNvPr id="5124" name="Picture 4" descr="Scarlet tana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33" y="2709334"/>
            <a:ext cx="430207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9275" y="5119159"/>
            <a:ext cx="3585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Scarlet tanager: 2% smaller</a:t>
            </a:r>
          </a:p>
        </p:txBody>
      </p:sp>
      <p:pic>
        <p:nvPicPr>
          <p:cNvPr id="5126" name="Picture 6" descr="Rose-breasted grosbe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67" y="2233083"/>
            <a:ext cx="4360862" cy="328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14433" y="5459844"/>
            <a:ext cx="482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Rose-breasted </a:t>
            </a:r>
            <a:r>
              <a:rPr lang="en-US" sz="2400" dirty="0" err="1"/>
              <a:t>grossbeak</a:t>
            </a:r>
            <a:r>
              <a:rPr lang="en-US" sz="2400" dirty="0"/>
              <a:t>: 2% smaller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9174" y="6305107"/>
            <a:ext cx="302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Van </a:t>
            </a:r>
            <a:r>
              <a:rPr lang="en-US" dirty="0" err="1"/>
              <a:t>Buskirk</a:t>
            </a:r>
            <a:r>
              <a:rPr lang="en-US" dirty="0"/>
              <a:t> et al. (2009, 2010)</a:t>
            </a:r>
          </a:p>
        </p:txBody>
      </p:sp>
    </p:spTree>
    <p:extLst>
      <p:ext uri="{BB962C8B-B14F-4D97-AF65-F5344CB8AC3E}">
        <p14:creationId xmlns:p14="http://schemas.microsoft.com/office/powerpoint/2010/main" val="4243467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5039</TotalTime>
  <Words>3163</Words>
  <Application>Microsoft Macintosh PowerPoint</Application>
  <PresentationFormat>On-screen Show (4:3)</PresentationFormat>
  <Paragraphs>209</Paragraphs>
  <Slides>39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Century Gothic</vt:lpstr>
      <vt:lpstr>Times New Roman</vt:lpstr>
      <vt:lpstr>Wingdings</vt:lpstr>
      <vt:lpstr>Office Theme</vt:lpstr>
      <vt:lpstr>PowerPoint Presentation</vt:lpstr>
      <vt:lpstr>We cannot explain observed warming with natural drivers …</vt:lpstr>
      <vt:lpstr>… but we can with human drivers</vt:lpstr>
      <vt:lpstr>PowerPoint Presentation</vt:lpstr>
      <vt:lpstr>The greenhouse effect is well established</vt:lpstr>
      <vt:lpstr>PowerPoint Presentation</vt:lpstr>
      <vt:lpstr>Plants are leafing out and blooming earlier</vt:lpstr>
      <vt:lpstr>Native bees in Northeast US are arriving in spring 10 days earlier than they used to</vt:lpstr>
      <vt:lpstr>Birds in Western PA became smaller by 1.3% on average due to warming  from 1961 to 2007</vt:lpstr>
      <vt:lpstr>The ratio of snow to total precipitation is mostly decreasing in the Northeast US</vt:lpstr>
      <vt:lpstr>PowerPoint Presentation</vt:lpstr>
      <vt:lpstr>Heavy precipitation is increasing</vt:lpstr>
      <vt:lpstr>Three possible emissions futures …</vt:lpstr>
      <vt:lpstr>… lead to very different climate futures</vt:lpstr>
      <vt:lpstr>PowerPoint Presentation</vt:lpstr>
      <vt:lpstr>PowerPoint Presentation</vt:lpstr>
      <vt:lpstr>Expect summers to be drier … </vt:lpstr>
      <vt:lpstr>Expect heavy downpours to continue to increase</vt:lpstr>
      <vt:lpstr>Projected change in downhill skiing season length by 2090</vt:lpstr>
      <vt:lpstr>The wooly adelgid harms the Eastern Hemlock tree (PA state tree)</vt:lpstr>
      <vt:lpstr>Warming winters allow the wooly adelgid to do more damage</vt:lpstr>
      <vt:lpstr>PowerPoint Presentation</vt:lpstr>
      <vt:lpstr>Opportunities</vt:lpstr>
      <vt:lpstr>PowerPoint Presentation</vt:lpstr>
      <vt:lpstr>Use of efficient light bulbs is skyrocketing …</vt:lpstr>
      <vt:lpstr> … and reducing electricity costs</vt:lpstr>
      <vt:lpstr>PowerPoint Presentation</vt:lpstr>
      <vt:lpstr>PowerPoint Presentation</vt:lpstr>
      <vt:lpstr>Less fossil fuel, less nitrogen pollution, fewer harmful algal blooms, fewer dead zones </vt:lpstr>
      <vt:lpstr>PowerPoint Presentation</vt:lpstr>
      <vt:lpstr>Action</vt:lpstr>
      <vt:lpstr>PowerPoint Presentation</vt:lpstr>
      <vt:lpstr>PowerPoint Presentation</vt:lpstr>
      <vt:lpstr>PowerPoint Presentation</vt:lpstr>
      <vt:lpstr>PowerPoint Presentation</vt:lpstr>
      <vt:lpstr>We have cleaned up our own messes before</vt:lpstr>
      <vt:lpstr>“Smog episodes”</vt:lpstr>
      <vt:lpstr>PowerPoint Presentation</vt:lpstr>
      <vt:lpstr>Take-home messages</vt:lpstr>
    </vt:vector>
  </TitlesOfParts>
  <Company>PSU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 on climate change</dc:title>
  <dc:creator>Raymond Najjar</dc:creator>
  <cp:lastModifiedBy>Raymond Najjar</cp:lastModifiedBy>
  <cp:revision>294</cp:revision>
  <cp:lastPrinted>2019-05-09T17:39:11Z</cp:lastPrinted>
  <dcterms:created xsi:type="dcterms:W3CDTF">2016-01-24T21:29:31Z</dcterms:created>
  <dcterms:modified xsi:type="dcterms:W3CDTF">2019-11-21T13:18:14Z</dcterms:modified>
</cp:coreProperties>
</file>