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4" r:id="rId2"/>
  </p:sldMasterIdLst>
  <p:notesMasterIdLst>
    <p:notesMasterId r:id="rId17"/>
  </p:notesMasterIdLst>
  <p:sldIdLst>
    <p:sldId id="257" r:id="rId3"/>
    <p:sldId id="258" r:id="rId4"/>
    <p:sldId id="292" r:id="rId5"/>
    <p:sldId id="283" r:id="rId6"/>
    <p:sldId id="296" r:id="rId7"/>
    <p:sldId id="297" r:id="rId8"/>
    <p:sldId id="266" r:id="rId9"/>
    <p:sldId id="299" r:id="rId10"/>
    <p:sldId id="300" r:id="rId11"/>
    <p:sldId id="301" r:id="rId12"/>
    <p:sldId id="302" r:id="rId13"/>
    <p:sldId id="262" r:id="rId14"/>
    <p:sldId id="275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SAMUEL SHORTLE" initials="JSS" lastIdx="6" clrIdx="0"/>
  <p:cmAuthor id="1" name="Lara" initials="LBF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202"/>
    <a:srgbClr val="E3A211"/>
    <a:srgbClr val="E3AA0B"/>
    <a:srgbClr val="F1B00C"/>
    <a:srgbClr val="C1763A"/>
    <a:srgbClr val="BDA332"/>
    <a:srgbClr val="EADB79"/>
    <a:srgbClr val="D8BA39"/>
    <a:srgbClr val="EAD453"/>
    <a:srgbClr val="D88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82"/>
    <p:restoredTop sz="86294" autoAdjust="0"/>
  </p:normalViewPr>
  <p:slideViewPr>
    <p:cSldViewPr snapToGrid="0" snapToObjects="1">
      <p:cViewPr varScale="1">
        <p:scale>
          <a:sx n="114" d="100"/>
          <a:sy n="114" d="100"/>
        </p:scale>
        <p:origin x="141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D390D-90B1-DB4F-8976-C281CB73E7F0}" type="datetimeFigureOut">
              <a:rPr lang="en-US" smtClean="0"/>
              <a:t>3/15/19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FFCFE-B2E4-8243-8840-62F84E3FC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47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sz="1200" dirty="0" err="1"/>
              <a:t>Shortle</a:t>
            </a:r>
            <a:r>
              <a:rPr lang="en-US" sz="1200" dirty="0"/>
              <a:t>, J., Abler, D., </a:t>
            </a:r>
            <a:r>
              <a:rPr lang="en-US" sz="1200" dirty="0" err="1"/>
              <a:t>Blumsack</a:t>
            </a:r>
            <a:r>
              <a:rPr lang="en-US" sz="1200" dirty="0"/>
              <a:t>, S., </a:t>
            </a:r>
            <a:r>
              <a:rPr lang="en-US" sz="1200" dirty="0" err="1"/>
              <a:t>McDill</a:t>
            </a:r>
            <a:r>
              <a:rPr lang="en-US" sz="1200" dirty="0"/>
              <a:t>, M., Najjar, R., Ready, R., Ross, A., </a:t>
            </a:r>
            <a:r>
              <a:rPr lang="en-US" sz="1200" dirty="0" err="1"/>
              <a:t>Rydzik</a:t>
            </a:r>
            <a:r>
              <a:rPr lang="en-US" sz="1200" dirty="0"/>
              <a:t>, M., Wagener, T., </a:t>
            </a:r>
            <a:r>
              <a:rPr lang="en-US" sz="1200" dirty="0" err="1"/>
              <a:t>Wardrop</a:t>
            </a:r>
            <a:r>
              <a:rPr lang="en-US" sz="1200" dirty="0"/>
              <a:t>, D., 2013. Pennsylvania Climate Impacts Assessment Update, Report to the Pennsylvania Department of Environmental Protection. Environment and Natural Resources Institute, The Pennsylvania State University, University Park, Pennsylvania, 155 pp.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FFCFE-B2E4-8243-8840-62F84E3FC6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78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Shortle</a:t>
            </a:r>
            <a:r>
              <a:rPr lang="en-US" sz="1200" dirty="0"/>
              <a:t>, J., Abler, D., </a:t>
            </a:r>
            <a:r>
              <a:rPr lang="en-US" sz="1200" dirty="0" err="1"/>
              <a:t>Blumsack</a:t>
            </a:r>
            <a:r>
              <a:rPr lang="en-US" sz="1200" dirty="0"/>
              <a:t>, S., </a:t>
            </a:r>
            <a:r>
              <a:rPr lang="en-US" sz="1200" dirty="0" err="1"/>
              <a:t>McDill</a:t>
            </a:r>
            <a:r>
              <a:rPr lang="en-US" sz="1200" dirty="0"/>
              <a:t>, M., Najjar, R., Ready, R., Ross, A., </a:t>
            </a:r>
            <a:r>
              <a:rPr lang="en-US" sz="1200" dirty="0" err="1"/>
              <a:t>Rydzik</a:t>
            </a:r>
            <a:r>
              <a:rPr lang="en-US" sz="1200" dirty="0"/>
              <a:t>, M., Wagener, T., </a:t>
            </a:r>
            <a:r>
              <a:rPr lang="en-US" sz="1200" dirty="0" err="1"/>
              <a:t>Wardrop</a:t>
            </a:r>
            <a:r>
              <a:rPr lang="en-US" sz="1200" dirty="0"/>
              <a:t>, D., 2013. Pennsylvania Climate Impacts Assessment Update, Report to the Pennsylvania Department of Environmental Protection. Environment and Natural Resources Institute, The Pennsylvania State University, University Park, Pennsylvania, 155 pp.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FFCFE-B2E4-8243-8840-62F84E3FC6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86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sz="1200" dirty="0"/>
              <a:t>Kunkel, K.E., Stevens, L.E., Stevens, S.E., Sun, L., Janssen, E., </a:t>
            </a:r>
            <a:r>
              <a:rPr lang="en-US" sz="1200" dirty="0" err="1"/>
              <a:t>Wuebbles</a:t>
            </a:r>
            <a:r>
              <a:rPr lang="en-US" sz="1200" dirty="0"/>
              <a:t>, D., </a:t>
            </a:r>
            <a:r>
              <a:rPr lang="en-US" sz="1200" dirty="0" err="1"/>
              <a:t>Rennells</a:t>
            </a:r>
            <a:r>
              <a:rPr lang="en-US" sz="1200" dirty="0"/>
              <a:t>, J., </a:t>
            </a:r>
            <a:r>
              <a:rPr lang="en-US" sz="1200" dirty="0" err="1"/>
              <a:t>DeGaetano</a:t>
            </a:r>
            <a:r>
              <a:rPr lang="en-US" sz="1200" dirty="0"/>
              <a:t>, A., Dobson, J.G., 2013. Regional Climate Trends and Scenarios for the U.S. National Climate Assessment, Part 1. Climate of the Northeast U.S., NOAA Technical Report NESDIS 142-1. U.S. Department of Commerce, Washington, D.C., 79 pp.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FFCFE-B2E4-8243-8840-62F84E3FC6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13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sz="1200" dirty="0"/>
              <a:t>Kunkel, K.E., Stevens, L.E., Stevens, S.E., Sun, L., Janssen, E., </a:t>
            </a:r>
            <a:r>
              <a:rPr lang="en-US" sz="1200" dirty="0" err="1"/>
              <a:t>Wuebbles</a:t>
            </a:r>
            <a:r>
              <a:rPr lang="en-US" sz="1200" dirty="0"/>
              <a:t>, D., </a:t>
            </a:r>
            <a:r>
              <a:rPr lang="en-US" sz="1200" dirty="0" err="1"/>
              <a:t>Rennells</a:t>
            </a:r>
            <a:r>
              <a:rPr lang="en-US" sz="1200" dirty="0"/>
              <a:t>, J., </a:t>
            </a:r>
            <a:r>
              <a:rPr lang="en-US" sz="1200" dirty="0" err="1"/>
              <a:t>DeGaetano</a:t>
            </a:r>
            <a:r>
              <a:rPr lang="en-US" sz="1200" dirty="0"/>
              <a:t>, A., Dobson, J.G., 2013. Regional Climate Trends and Scenarios for the U.S. National Climate Assessment, Part 1. Climate of the Northeast U.S., NOAA Technical Report NESDIS 142-1. U.S. Department of Commerce, Washington, D.C., 79 pp.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FFCFE-B2E4-8243-8840-62F84E3FC6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61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FFCFE-B2E4-8243-8840-62F84E3FC6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57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78B3-1A34-614B-95DD-50618E3CD6F9}" type="datetimeFigureOut">
              <a:rPr lang="en-US" smtClean="0"/>
              <a:t>3/15/19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863C-6CE1-B248-B01A-8DE5FE4F0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78B3-1A34-614B-95DD-50618E3CD6F9}" type="datetimeFigureOut">
              <a:rPr lang="en-US" smtClean="0"/>
              <a:t>3/15/19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863C-6CE1-B248-B01A-8DE5FE4F0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16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78B3-1A34-614B-95DD-50618E3CD6F9}" type="datetimeFigureOut">
              <a:rPr lang="en-US" smtClean="0"/>
              <a:t>3/15/19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863C-6CE1-B248-B01A-8DE5FE4F0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11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3/15/19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3899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3/15/19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2087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3/15/19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3152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3/15/19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6150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3/15/19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4318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3/15/19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5547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3/15/19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5645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3/15/19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028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78B3-1A34-614B-95DD-50618E3CD6F9}" type="datetimeFigureOut">
              <a:rPr lang="en-US" smtClean="0"/>
              <a:t>3/15/19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863C-6CE1-B248-B01A-8DE5FE4F0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68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3/15/19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4860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3/15/19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6700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3/15/19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714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78B3-1A34-614B-95DD-50618E3CD6F9}" type="datetimeFigureOut">
              <a:rPr lang="en-US" smtClean="0"/>
              <a:t>3/15/19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863C-6CE1-B248-B01A-8DE5FE4F0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45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78B3-1A34-614B-95DD-50618E3CD6F9}" type="datetimeFigureOut">
              <a:rPr lang="en-US" smtClean="0"/>
              <a:t>3/15/19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863C-6CE1-B248-B01A-8DE5FE4F0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4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78B3-1A34-614B-95DD-50618E3CD6F9}" type="datetimeFigureOut">
              <a:rPr lang="en-US" smtClean="0"/>
              <a:t>3/15/19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863C-6CE1-B248-B01A-8DE5FE4F0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2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78B3-1A34-614B-95DD-50618E3CD6F9}" type="datetimeFigureOut">
              <a:rPr lang="en-US" smtClean="0"/>
              <a:t>3/15/19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863C-6CE1-B248-B01A-8DE5FE4F0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5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78B3-1A34-614B-95DD-50618E3CD6F9}" type="datetimeFigureOut">
              <a:rPr lang="en-US" smtClean="0"/>
              <a:t>3/15/19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863C-6CE1-B248-B01A-8DE5FE4F0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2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78B3-1A34-614B-95DD-50618E3CD6F9}" type="datetimeFigureOut">
              <a:rPr lang="en-US" smtClean="0"/>
              <a:t>3/15/19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863C-6CE1-B248-B01A-8DE5FE4F0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55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78B3-1A34-614B-95DD-50618E3CD6F9}" type="datetimeFigureOut">
              <a:rPr lang="en-US" smtClean="0"/>
              <a:t>3/15/19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863C-6CE1-B248-B01A-8DE5FE4F0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1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178B3-1A34-614B-95DD-50618E3CD6F9}" type="datetimeFigureOut">
              <a:rPr lang="en-US" smtClean="0"/>
              <a:t>3/15/19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0863C-6CE1-B248-B01A-8DE5FE4F0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3/15/19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646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n state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1" y="1"/>
            <a:ext cx="2401891" cy="16221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522" y="1096396"/>
            <a:ext cx="8468985" cy="895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atin typeface="Century Gothic"/>
                <a:cs typeface="Century Gothic"/>
              </a:rPr>
              <a:t>Climate impacts on Pennsylvania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2869" y="2473826"/>
            <a:ext cx="8493388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>
                <a:latin typeface="Century Gothic"/>
                <a:cs typeface="Century Gothic"/>
              </a:rPr>
              <a:t>Raymond Najjar</a:t>
            </a:r>
          </a:p>
          <a:p>
            <a:pPr algn="ctr"/>
            <a:r>
              <a:rPr lang="en-US" sz="2400" dirty="0">
                <a:latin typeface="Century Gothic"/>
                <a:cs typeface="Century Gothic"/>
              </a:rPr>
              <a:t>Professor of Oceanography</a:t>
            </a:r>
          </a:p>
          <a:p>
            <a:pPr algn="ctr"/>
            <a:r>
              <a:rPr lang="en-US" sz="2400" dirty="0">
                <a:latin typeface="Century Gothic"/>
                <a:cs typeface="Century Gothic"/>
              </a:rPr>
              <a:t>Department of Meteorology and Atmospheric Science</a:t>
            </a:r>
          </a:p>
          <a:p>
            <a:pPr algn="ctr"/>
            <a:r>
              <a:rPr lang="en-US" sz="2400" dirty="0">
                <a:latin typeface="Century Gothic"/>
                <a:cs typeface="Century Gothic"/>
              </a:rPr>
              <a:t>The Pennsylvania State University</a:t>
            </a:r>
          </a:p>
          <a:p>
            <a:pPr algn="ctr"/>
            <a:endParaRPr lang="en-US" sz="2400" dirty="0">
              <a:latin typeface="Century Gothic"/>
              <a:cs typeface="Century Gothic"/>
            </a:endParaRPr>
          </a:p>
          <a:p>
            <a:pPr algn="ctr"/>
            <a:r>
              <a:rPr lang="en-US" sz="2400" dirty="0">
                <a:latin typeface="Century Gothic"/>
                <a:cs typeface="Century Gothic"/>
              </a:rPr>
              <a:t>Citizens Climate Lobby Mid-Atlantic Conference Philadelphia, PA</a:t>
            </a:r>
          </a:p>
          <a:p>
            <a:pPr algn="ctr"/>
            <a:r>
              <a:rPr lang="en-US" sz="2400" dirty="0">
                <a:latin typeface="Century Gothic"/>
                <a:cs typeface="Century Gothic"/>
              </a:rPr>
              <a:t>February 18, 2017</a:t>
            </a:r>
          </a:p>
        </p:txBody>
      </p:sp>
    </p:spTree>
    <p:extLst>
      <p:ext uri="{BB962C8B-B14F-4D97-AF65-F5344CB8AC3E}">
        <p14:creationId xmlns:p14="http://schemas.microsoft.com/office/powerpoint/2010/main" val="2610997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>
            <a:off x="0" y="269381"/>
            <a:ext cx="8197848" cy="8338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1428" y="372976"/>
            <a:ext cx="77925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Tourism &amp; Outdoor Recreation impacts</a:t>
            </a:r>
          </a:p>
        </p:txBody>
      </p:sp>
      <p:sp>
        <p:nvSpPr>
          <p:cNvPr id="6" name="Rectangle 5"/>
          <p:cNvSpPr/>
          <p:nvPr/>
        </p:nvSpPr>
        <p:spPr>
          <a:xfrm rot="10800000">
            <a:off x="0" y="1231458"/>
            <a:ext cx="9144000" cy="5626541"/>
          </a:xfrm>
          <a:prstGeom prst="rect">
            <a:avLst/>
          </a:prstGeom>
          <a:gradFill>
            <a:lin ang="10800000" scaled="0"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-237235" y="1907010"/>
            <a:ext cx="907074" cy="697838"/>
          </a:xfrm>
          <a:prstGeom prst="homePlate">
            <a:avLst/>
          </a:prstGeom>
          <a:solidFill>
            <a:srgbClr val="D884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102" y="1923995"/>
            <a:ext cx="7654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latin typeface="Century Gothic"/>
                <a:cs typeface="Century Gothic"/>
              </a:rPr>
              <a:t>Longer warm season </a:t>
            </a:r>
            <a:r>
              <a:rPr lang="en-US" sz="2400" dirty="0">
                <a:latin typeface="Century Gothic"/>
                <a:cs typeface="Century Gothic"/>
              </a:rPr>
              <a:t>for outdoor activities but extreme heat periods will increase</a:t>
            </a:r>
          </a:p>
        </p:txBody>
      </p:sp>
      <p:sp>
        <p:nvSpPr>
          <p:cNvPr id="10" name="Pentagon 9"/>
          <p:cNvSpPr/>
          <p:nvPr/>
        </p:nvSpPr>
        <p:spPr>
          <a:xfrm>
            <a:off x="-224385" y="3163275"/>
            <a:ext cx="907074" cy="697838"/>
          </a:xfrm>
          <a:prstGeom prst="homePlate">
            <a:avLst/>
          </a:prstGeom>
          <a:solidFill>
            <a:srgbClr val="D884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entury Gothic"/>
              <a:cs typeface="Century Gothic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-224385" y="4353820"/>
            <a:ext cx="907074" cy="697838"/>
          </a:xfrm>
          <a:prstGeom prst="homePlate">
            <a:avLst/>
          </a:prstGeom>
          <a:solidFill>
            <a:srgbClr val="D884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entury Gothic"/>
              <a:cs typeface="Century Gothic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103" y="3152580"/>
            <a:ext cx="7415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latin typeface="Century Gothic"/>
                <a:cs typeface="Century Gothic"/>
              </a:rPr>
              <a:t>Some rivers and streams will </a:t>
            </a:r>
            <a:r>
              <a:rPr lang="en-US" sz="2400" b="1" dirty="0">
                <a:latin typeface="Century Gothic"/>
                <a:cs typeface="Century Gothic"/>
              </a:rPr>
              <a:t>no longer be suited for cold-water fishing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8103" y="4353820"/>
            <a:ext cx="8118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latin typeface="Century Gothic"/>
                <a:cs typeface="Century Gothic"/>
              </a:rPr>
              <a:t>Higher snow-making costs </a:t>
            </a:r>
            <a:r>
              <a:rPr lang="en-US" sz="2400" dirty="0">
                <a:latin typeface="Century Gothic"/>
                <a:cs typeface="Century Gothic"/>
              </a:rPr>
              <a:t>may make ski resorts economically unviable</a:t>
            </a:r>
          </a:p>
        </p:txBody>
      </p:sp>
    </p:spTree>
    <p:extLst>
      <p:ext uri="{BB962C8B-B14F-4D97-AF65-F5344CB8AC3E}">
        <p14:creationId xmlns:p14="http://schemas.microsoft.com/office/powerpoint/2010/main" val="1310239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>
            <a:off x="0" y="269381"/>
            <a:ext cx="8197848" cy="8338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10800000">
            <a:off x="0" y="1218630"/>
            <a:ext cx="9144000" cy="5639369"/>
          </a:xfrm>
          <a:prstGeom prst="rect">
            <a:avLst/>
          </a:prstGeom>
          <a:gradFill flip="none" rotWithShape="1">
            <a:gsLst>
              <a:gs pos="0">
                <a:srgbClr val="EADB79"/>
              </a:gs>
              <a:gs pos="100000">
                <a:srgbClr val="FFFFFF"/>
              </a:gs>
            </a:gsLst>
            <a:lin ang="10800000" scaled="0"/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D453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-237235" y="1907061"/>
            <a:ext cx="907074" cy="697838"/>
          </a:xfrm>
          <a:prstGeom prst="homePlate">
            <a:avLst/>
          </a:prstGeom>
          <a:solidFill>
            <a:srgbClr val="D8BA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D453"/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-224385" y="2898012"/>
            <a:ext cx="907074" cy="697838"/>
          </a:xfrm>
          <a:prstGeom prst="homePlate">
            <a:avLst/>
          </a:prstGeom>
          <a:solidFill>
            <a:srgbClr val="D8BA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D45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5838" y="1907061"/>
            <a:ext cx="8006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latin typeface="Century Gothic"/>
                <a:cs typeface="Century Gothic"/>
              </a:rPr>
              <a:t>Expect an </a:t>
            </a:r>
            <a:r>
              <a:rPr lang="en-US" sz="2400" b="1" dirty="0">
                <a:latin typeface="Century Gothic"/>
                <a:cs typeface="Century Gothic"/>
              </a:rPr>
              <a:t>increased demand for summer outdoor recreation opportunities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829" y="1229405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BDA332"/>
                </a:solidFill>
                <a:latin typeface="Century Gothic"/>
                <a:cs typeface="Century Gothic"/>
              </a:rPr>
              <a:t>How Can Pennsylvania Prepare?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5838" y="372976"/>
            <a:ext cx="65944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Tourism and Outdoor Recreation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845838" y="2857186"/>
            <a:ext cx="8272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latin typeface="Century Gothic"/>
                <a:cs typeface="Century Gothic"/>
              </a:rPr>
              <a:t>More educational programs </a:t>
            </a:r>
            <a:r>
              <a:rPr lang="en-US" sz="2400" b="1" dirty="0">
                <a:latin typeface="Century Gothic"/>
                <a:cs typeface="Century Gothic"/>
              </a:rPr>
              <a:t>to avoid insect-borne</a:t>
            </a:r>
            <a:r>
              <a:rPr lang="en-US" sz="2400" dirty="0">
                <a:latin typeface="Century Gothic"/>
                <a:cs typeface="Century Gothic"/>
              </a:rPr>
              <a:t> </a:t>
            </a:r>
            <a:r>
              <a:rPr lang="en-US" sz="2400" b="1" dirty="0">
                <a:latin typeface="Century Gothic"/>
                <a:cs typeface="Century Gothic"/>
              </a:rPr>
              <a:t>and water-borne diseases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5838" y="4080307"/>
            <a:ext cx="8461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latin typeface="Century Gothic"/>
                <a:cs typeface="Century Gothic"/>
              </a:rPr>
              <a:t>People with </a:t>
            </a:r>
            <a:r>
              <a:rPr lang="en-US" sz="2400" b="1" dirty="0">
                <a:latin typeface="Century Gothic"/>
                <a:cs typeface="Century Gothic"/>
              </a:rPr>
              <a:t>respiratory diseases and allergies </a:t>
            </a:r>
            <a:r>
              <a:rPr lang="en-US" sz="2400" dirty="0">
                <a:latin typeface="Century Gothic"/>
                <a:cs typeface="Century Gothic"/>
              </a:rPr>
              <a:t>should take extra precaution</a:t>
            </a:r>
          </a:p>
        </p:txBody>
      </p:sp>
      <p:sp>
        <p:nvSpPr>
          <p:cNvPr id="13" name="Pentagon 12"/>
          <p:cNvSpPr/>
          <p:nvPr/>
        </p:nvSpPr>
        <p:spPr>
          <a:xfrm>
            <a:off x="-237235" y="4080307"/>
            <a:ext cx="907074" cy="697838"/>
          </a:xfrm>
          <a:prstGeom prst="homePlate">
            <a:avLst/>
          </a:prstGeom>
          <a:solidFill>
            <a:srgbClr val="D8BA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D4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21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>
            <a:off x="0" y="269381"/>
            <a:ext cx="8197848" cy="8338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9694" y="368191"/>
            <a:ext cx="73080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Water Quality and Quantity Impacts</a:t>
            </a:r>
          </a:p>
        </p:txBody>
      </p:sp>
      <p:sp>
        <p:nvSpPr>
          <p:cNvPr id="6" name="Rectangle 5"/>
          <p:cNvSpPr/>
          <p:nvPr/>
        </p:nvSpPr>
        <p:spPr>
          <a:xfrm rot="10800000">
            <a:off x="0" y="1215898"/>
            <a:ext cx="9144000" cy="5642101"/>
          </a:xfrm>
          <a:prstGeom prst="rect">
            <a:avLst/>
          </a:prstGeom>
          <a:gradFill>
            <a:lin ang="10800000" scaled="0"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-237235" y="1877542"/>
            <a:ext cx="907074" cy="697838"/>
          </a:xfrm>
          <a:prstGeom prst="homePlate">
            <a:avLst/>
          </a:prstGeom>
          <a:solidFill>
            <a:srgbClr val="D884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8881" y="1576420"/>
            <a:ext cx="805528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entury Gothic"/>
                <a:cs typeface="Century Gothic"/>
              </a:rPr>
              <a:t>Peak flows </a:t>
            </a:r>
            <a:r>
              <a:rPr lang="en-US" sz="2400" dirty="0">
                <a:latin typeface="Century Gothic"/>
                <a:cs typeface="Century Gothic"/>
              </a:rPr>
              <a:t>will continue to rise, likely causing </a:t>
            </a:r>
            <a:r>
              <a:rPr lang="en-US" sz="2400" b="1" dirty="0">
                <a:latin typeface="Century Gothic"/>
                <a:cs typeface="Century Gothic"/>
              </a:rPr>
              <a:t>higher bank erosion</a:t>
            </a:r>
            <a:r>
              <a:rPr lang="en-US" sz="2400" dirty="0">
                <a:latin typeface="Century Gothic"/>
                <a:cs typeface="Century Gothic"/>
              </a:rPr>
              <a:t>, lower stream health, impaired habitat, and higher sediment outputs</a:t>
            </a:r>
          </a:p>
        </p:txBody>
      </p:sp>
      <p:sp>
        <p:nvSpPr>
          <p:cNvPr id="10" name="Pentagon 9"/>
          <p:cNvSpPr/>
          <p:nvPr/>
        </p:nvSpPr>
        <p:spPr>
          <a:xfrm>
            <a:off x="-253843" y="3050065"/>
            <a:ext cx="907074" cy="697838"/>
          </a:xfrm>
          <a:prstGeom prst="homePlate">
            <a:avLst/>
          </a:prstGeom>
          <a:solidFill>
            <a:srgbClr val="D884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6994" y="3168151"/>
            <a:ext cx="6201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latin typeface="Century Gothic"/>
                <a:cs typeface="Century Gothic"/>
              </a:rPr>
              <a:t>Flood risks</a:t>
            </a:r>
            <a:r>
              <a:rPr lang="en-US" sz="2400" dirty="0">
                <a:latin typeface="Century Gothic"/>
                <a:cs typeface="Century Gothic"/>
              </a:rPr>
              <a:t> to infrastructure will increase</a:t>
            </a:r>
          </a:p>
        </p:txBody>
      </p:sp>
      <p:sp>
        <p:nvSpPr>
          <p:cNvPr id="12" name="Pentagon 11"/>
          <p:cNvSpPr/>
          <p:nvPr/>
        </p:nvSpPr>
        <p:spPr>
          <a:xfrm>
            <a:off x="-237235" y="4288008"/>
            <a:ext cx="907074" cy="697838"/>
          </a:xfrm>
          <a:prstGeom prst="homePlate">
            <a:avLst/>
          </a:prstGeom>
          <a:solidFill>
            <a:srgbClr val="D884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entury Gothic"/>
              <a:cs typeface="Century Gothi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96994" y="5344641"/>
            <a:ext cx="746261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latin typeface="Century Gothic"/>
                <a:cs typeface="Century Gothic"/>
              </a:rPr>
              <a:t>Warming will </a:t>
            </a:r>
            <a:r>
              <a:rPr lang="en-US" sz="2400" b="1" dirty="0">
                <a:latin typeface="Century Gothic"/>
                <a:cs typeface="Century Gothic"/>
              </a:rPr>
              <a:t>counteract improvements in dissolved oxygen levels </a:t>
            </a:r>
            <a:r>
              <a:rPr lang="en-US" sz="2400" dirty="0">
                <a:latin typeface="Century Gothic"/>
                <a:cs typeface="Century Gothic"/>
              </a:rPr>
              <a:t>made under the Clean Water Act</a:t>
            </a:r>
          </a:p>
        </p:txBody>
      </p:sp>
      <p:sp>
        <p:nvSpPr>
          <p:cNvPr id="16" name="Pentagon 15"/>
          <p:cNvSpPr/>
          <p:nvPr/>
        </p:nvSpPr>
        <p:spPr>
          <a:xfrm>
            <a:off x="-237235" y="5532576"/>
            <a:ext cx="907074" cy="697838"/>
          </a:xfrm>
          <a:prstGeom prst="homePlate">
            <a:avLst/>
          </a:prstGeom>
          <a:solidFill>
            <a:srgbClr val="D884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entury Gothic"/>
              <a:cs typeface="Century Gothic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6994" y="4252167"/>
            <a:ext cx="80071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entury Gothic"/>
                <a:cs typeface="Century Gothic"/>
              </a:rPr>
              <a:t>Ability of wetlands </a:t>
            </a:r>
            <a:r>
              <a:rPr lang="en-US" sz="2400" dirty="0">
                <a:latin typeface="Century Gothic"/>
                <a:cs typeface="Century Gothic"/>
              </a:rPr>
              <a:t>to improve water quality, flood storage, and habitat will be </a:t>
            </a:r>
            <a:r>
              <a:rPr lang="en-US" sz="2400" b="1" dirty="0">
                <a:latin typeface="Century Gothic"/>
                <a:cs typeface="Century Gothic"/>
              </a:rPr>
              <a:t>diminished</a:t>
            </a:r>
          </a:p>
        </p:txBody>
      </p:sp>
    </p:spTree>
    <p:extLst>
      <p:ext uri="{BB962C8B-B14F-4D97-AF65-F5344CB8AC3E}">
        <p14:creationId xmlns:p14="http://schemas.microsoft.com/office/powerpoint/2010/main" val="853024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>
            <a:off x="0" y="269381"/>
            <a:ext cx="8197848" cy="8338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10800000">
            <a:off x="0" y="1205802"/>
            <a:ext cx="9144000" cy="5652197"/>
          </a:xfrm>
          <a:prstGeom prst="rect">
            <a:avLst/>
          </a:prstGeom>
          <a:gradFill flip="none" rotWithShape="1">
            <a:gsLst>
              <a:gs pos="0">
                <a:srgbClr val="EADB79"/>
              </a:gs>
              <a:gs pos="100000">
                <a:srgbClr val="FFFFFF"/>
              </a:gs>
            </a:gsLst>
            <a:lin ang="10800000" scaled="0"/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D453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-224385" y="1807939"/>
            <a:ext cx="907074" cy="697838"/>
          </a:xfrm>
          <a:prstGeom prst="homePlate">
            <a:avLst/>
          </a:prstGeom>
          <a:solidFill>
            <a:srgbClr val="D8BA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>
              <a:solidFill>
                <a:srgbClr val="EAD453"/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4042" y="1935686"/>
            <a:ext cx="7740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latin typeface="Century Gothic"/>
                <a:cs typeface="Century Gothic"/>
              </a:rPr>
              <a:t>Strengthen</a:t>
            </a:r>
            <a:r>
              <a:rPr lang="en-US" sz="2400" b="1" dirty="0">
                <a:latin typeface="Century Gothic"/>
                <a:cs typeface="Century Gothic"/>
              </a:rPr>
              <a:t> flood management infrastructure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-224385" y="2880572"/>
            <a:ext cx="907074" cy="697838"/>
          </a:xfrm>
          <a:prstGeom prst="homePlate">
            <a:avLst/>
          </a:prstGeom>
          <a:solidFill>
            <a:srgbClr val="D8BA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>
              <a:solidFill>
                <a:srgbClr val="EAD453"/>
              </a:solidFill>
              <a:latin typeface="Century Gothic"/>
              <a:cs typeface="Century Gothic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190239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BDA332"/>
                </a:solidFill>
                <a:latin typeface="Century Gothic"/>
                <a:cs typeface="Century Gothic"/>
              </a:rPr>
              <a:t>How Can Pennsylvania Prepare?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33705" y="368191"/>
            <a:ext cx="55964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Water Quality and Quantity</a:t>
            </a:r>
          </a:p>
        </p:txBody>
      </p:sp>
      <p:sp>
        <p:nvSpPr>
          <p:cNvPr id="13" name="Pentagon 12"/>
          <p:cNvSpPr/>
          <p:nvPr/>
        </p:nvSpPr>
        <p:spPr>
          <a:xfrm>
            <a:off x="-237235" y="4028264"/>
            <a:ext cx="907074" cy="697838"/>
          </a:xfrm>
          <a:prstGeom prst="homePlate">
            <a:avLst/>
          </a:prstGeom>
          <a:solidFill>
            <a:srgbClr val="D8BA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>
              <a:solidFill>
                <a:srgbClr val="EAD453"/>
              </a:solidFill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4042" y="2880572"/>
            <a:ext cx="8400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entury Gothic"/>
                <a:cs typeface="Century Gothic"/>
              </a:rPr>
              <a:t>Improve non-point source pollution control </a:t>
            </a:r>
            <a:r>
              <a:rPr lang="en-US" sz="2400" dirty="0">
                <a:latin typeface="Century Gothic"/>
                <a:cs typeface="Century Gothic"/>
              </a:rPr>
              <a:t>to reduce nutrient and pathogen loading to rivers and streams.</a:t>
            </a:r>
          </a:p>
        </p:txBody>
      </p:sp>
      <p:sp>
        <p:nvSpPr>
          <p:cNvPr id="15" name="Pentagon 14"/>
          <p:cNvSpPr/>
          <p:nvPr/>
        </p:nvSpPr>
        <p:spPr>
          <a:xfrm>
            <a:off x="-237235" y="5292399"/>
            <a:ext cx="907074" cy="697838"/>
          </a:xfrm>
          <a:prstGeom prst="homePlate">
            <a:avLst/>
          </a:prstGeom>
          <a:solidFill>
            <a:srgbClr val="D8BA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>
              <a:solidFill>
                <a:srgbClr val="EAD453"/>
              </a:solidFill>
              <a:latin typeface="Century Gothic"/>
              <a:cs typeface="Century Gothi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8187" y="4028264"/>
            <a:ext cx="7676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latin typeface="Century Gothic"/>
                <a:cs typeface="Century Gothic"/>
              </a:rPr>
              <a:t>Increase programs for monitoring, assessing, and abating </a:t>
            </a:r>
            <a:r>
              <a:rPr lang="en-US" sz="2400" b="1" dirty="0">
                <a:latin typeface="Century Gothic"/>
                <a:cs typeface="Century Gothic"/>
              </a:rPr>
              <a:t>water channel degradation.</a:t>
            </a:r>
            <a:r>
              <a:rPr lang="en-US" sz="2400" dirty="0">
                <a:latin typeface="Century Gothic"/>
                <a:cs typeface="Century Gothic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8187" y="5088530"/>
            <a:ext cx="774070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latin typeface="Century Gothic"/>
                <a:cs typeface="Century Gothic"/>
              </a:rPr>
              <a:t>Enhance </a:t>
            </a:r>
            <a:r>
              <a:rPr lang="en-US" sz="2400" b="1" dirty="0">
                <a:latin typeface="Century Gothic"/>
                <a:cs typeface="Century Gothic"/>
              </a:rPr>
              <a:t>wetland conservation</a:t>
            </a:r>
            <a:r>
              <a:rPr lang="en-US" sz="2400" dirty="0">
                <a:latin typeface="Century Gothic"/>
                <a:cs typeface="Century Gothic"/>
              </a:rPr>
              <a:t> to maintain/increase the adaptive capacity that these systems provide for stream water quality and quantity. </a:t>
            </a:r>
          </a:p>
        </p:txBody>
      </p:sp>
    </p:spTree>
    <p:extLst>
      <p:ext uri="{BB962C8B-B14F-4D97-AF65-F5344CB8AC3E}">
        <p14:creationId xmlns:p14="http://schemas.microsoft.com/office/powerpoint/2010/main" val="212982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1" r="5283" b="7160"/>
          <a:stretch/>
        </p:blipFill>
        <p:spPr>
          <a:xfrm>
            <a:off x="948830" y="1271239"/>
            <a:ext cx="7533631" cy="51897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41540" y="150551"/>
            <a:ext cx="643079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Factsheets for Public Education</a:t>
            </a:r>
          </a:p>
          <a:p>
            <a:r>
              <a:rPr lang="en-US" sz="3200" dirty="0"/>
              <a:t>http://</a:t>
            </a:r>
            <a:r>
              <a:rPr lang="en-US" sz="3200" dirty="0" err="1"/>
              <a:t>psiee.psu.edu</a:t>
            </a:r>
            <a:r>
              <a:rPr lang="en-US" sz="3200" dirty="0"/>
              <a:t>/climate-impacts</a:t>
            </a:r>
          </a:p>
          <a:p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19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578970" y="1350215"/>
            <a:ext cx="1784721" cy="10965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08618" y="1374684"/>
            <a:ext cx="1925089" cy="10965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6388" y="1374684"/>
            <a:ext cx="2669179" cy="10965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10800000">
            <a:off x="0" y="269381"/>
            <a:ext cx="8197848" cy="8338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1833" y="368190"/>
            <a:ext cx="766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PA Climate Assessments and Updates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192" y="1470562"/>
            <a:ext cx="2579375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entury Gothic"/>
                <a:cs typeface="Century Gothic"/>
              </a:rPr>
              <a:t>2009 Pennsylvania Climate Impact Assessment </a:t>
            </a:r>
          </a:p>
        </p:txBody>
      </p:sp>
      <p:sp>
        <p:nvSpPr>
          <p:cNvPr id="7" name="Rectangle 6"/>
          <p:cNvSpPr/>
          <p:nvPr/>
        </p:nvSpPr>
        <p:spPr>
          <a:xfrm>
            <a:off x="3808618" y="1719018"/>
            <a:ext cx="19250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prstClr val="black"/>
                </a:solidFill>
                <a:latin typeface="Century Gothic"/>
                <a:cs typeface="Century Gothic"/>
              </a:rPr>
              <a:t>2013 Update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6619479" y="1706299"/>
            <a:ext cx="1744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b="1" dirty="0">
                <a:solidFill>
                  <a:prstClr val="black"/>
                </a:solidFill>
                <a:latin typeface="Century Gothic"/>
                <a:cs typeface="Century Gothic"/>
              </a:rPr>
              <a:t>2015 Update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015567" y="1618775"/>
            <a:ext cx="793051" cy="584426"/>
          </a:xfrm>
          <a:prstGeom prst="right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733707" y="1607435"/>
            <a:ext cx="845263" cy="595766"/>
          </a:xfrm>
          <a:prstGeom prst="right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1654" y="2957887"/>
            <a:ext cx="817896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Century Gothic"/>
                <a:cs typeface="Century Gothic"/>
              </a:rPr>
              <a:t>2015 advances in modeling techniques: </a:t>
            </a:r>
          </a:p>
          <a:p>
            <a:pPr marL="741363" indent="-344488">
              <a:buFont typeface="Courier New"/>
              <a:buChar char="o"/>
            </a:pPr>
            <a:r>
              <a:rPr lang="en-US" sz="2400" dirty="0">
                <a:latin typeface="Century Gothic"/>
                <a:cs typeface="Century Gothic"/>
              </a:rPr>
              <a:t>New greenhouse gas scenarios;</a:t>
            </a:r>
          </a:p>
          <a:p>
            <a:pPr marL="741363" indent="-344488">
              <a:buFont typeface="Courier New"/>
              <a:buChar char="o"/>
            </a:pPr>
            <a:r>
              <a:rPr lang="en-US" sz="2400" dirty="0">
                <a:latin typeface="Century Gothic"/>
                <a:cs typeface="Century Gothic"/>
              </a:rPr>
              <a:t>New global climate models</a:t>
            </a:r>
          </a:p>
          <a:p>
            <a:pPr marL="741363" indent="-344488">
              <a:buFont typeface="Courier New"/>
              <a:buChar char="o"/>
            </a:pPr>
            <a:r>
              <a:rPr lang="en-US" sz="2400" dirty="0">
                <a:latin typeface="Century Gothic"/>
                <a:cs typeface="Century Gothic"/>
              </a:rPr>
              <a:t>New downscaling techniques</a:t>
            </a:r>
          </a:p>
          <a:p>
            <a:pPr marL="396875"/>
            <a:endParaRPr lang="en-US" sz="2400" dirty="0">
              <a:latin typeface="Century Gothic"/>
              <a:cs typeface="Century Gothic"/>
            </a:endParaRP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Century Gothic"/>
                <a:cs typeface="Century Gothic"/>
              </a:rPr>
              <a:t>18-person team led by Jim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Century Gothic"/>
                <a:cs typeface="Century Gothic"/>
              </a:rPr>
              <a:t>Shortle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endParaRPr lang="en-US" sz="2400" b="1" dirty="0">
              <a:solidFill>
                <a:schemeClr val="tx2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Report at </a:t>
            </a:r>
            <a:r>
              <a:rPr lang="en-US" sz="2400" b="1" dirty="0" err="1">
                <a:latin typeface="Century Gothic" charset="0"/>
                <a:ea typeface="Century Gothic" charset="0"/>
                <a:cs typeface="Century Gothic" charset="0"/>
              </a:rPr>
              <a:t>psiee.psu.edu</a:t>
            </a:r>
            <a:r>
              <a:rPr lang="en-US" sz="2400" b="1" dirty="0">
                <a:latin typeface="Century Gothic" charset="0"/>
                <a:ea typeface="Century Gothic" charset="0"/>
                <a:cs typeface="Century Gothic" charset="0"/>
              </a:rPr>
              <a:t>/climate-impacts</a:t>
            </a:r>
          </a:p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entury Gothic"/>
                <a:cs typeface="Century Gothic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6688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3702" y="91006"/>
            <a:ext cx="8648700" cy="61451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Pennsylvania is warming by 0.5 °F per decade</a:t>
            </a:r>
          </a:p>
        </p:txBody>
      </p:sp>
      <p:pic>
        <p:nvPicPr>
          <p:cNvPr id="18435" name="Picture 4" descr="recentTrends"/>
          <p:cNvPicPr>
            <a:picLocks noChangeAspect="1" noChangeArrowheads="1"/>
          </p:cNvPicPr>
          <p:nvPr/>
        </p:nvPicPr>
        <p:blipFill rotWithShape="1">
          <a:blip r:embed="rId3" cstate="print"/>
          <a:srcRect l="9385" t="8226" r="11065" b="7755"/>
          <a:stretch/>
        </p:blipFill>
        <p:spPr bwMode="auto">
          <a:xfrm>
            <a:off x="1146353" y="797442"/>
            <a:ext cx="7087166" cy="561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5560200" y="904949"/>
            <a:ext cx="1616777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cs typeface="Arial" charset="0"/>
              </a:rPr>
              <a:t>(°F/decade)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67899" y="6355255"/>
            <a:ext cx="2246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Shortle</a:t>
            </a:r>
            <a:r>
              <a:rPr lang="en-US" sz="2000" dirty="0"/>
              <a:t> et al. (2013)</a:t>
            </a:r>
          </a:p>
        </p:txBody>
      </p:sp>
    </p:spTree>
    <p:extLst>
      <p:ext uri="{BB962C8B-B14F-4D97-AF65-F5344CB8AC3E}">
        <p14:creationId xmlns:p14="http://schemas.microsoft.com/office/powerpoint/2010/main" val="2553664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>
            <a:off x="6286300" y="0"/>
            <a:ext cx="28577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86300" y="586291"/>
            <a:ext cx="28577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Summers in Pennsylvania will feel like those of the Southeast US by mid-century if heat trapping emissions trends continue</a:t>
            </a: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15" t="-816" r="135" b="11571"/>
          <a:stretch/>
        </p:blipFill>
        <p:spPr>
          <a:xfrm>
            <a:off x="0" y="-66109"/>
            <a:ext cx="6286300" cy="6924109"/>
          </a:xfrm>
        </p:spPr>
      </p:pic>
      <p:sp>
        <p:nvSpPr>
          <p:cNvPr id="2" name="Rectangle 1"/>
          <p:cNvSpPr/>
          <p:nvPr/>
        </p:nvSpPr>
        <p:spPr>
          <a:xfrm>
            <a:off x="102816" y="6489340"/>
            <a:ext cx="25208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http://</a:t>
            </a:r>
            <a:r>
              <a:rPr lang="en-US" sz="1200" dirty="0" err="1">
                <a:solidFill>
                  <a:schemeClr val="bg1"/>
                </a:solidFill>
              </a:rPr>
              <a:t>psiee.psu.edu</a:t>
            </a:r>
            <a:r>
              <a:rPr lang="en-US" sz="1200" dirty="0">
                <a:solidFill>
                  <a:schemeClr val="bg1"/>
                </a:solidFill>
              </a:rPr>
              <a:t>/climate-impacts</a:t>
            </a:r>
          </a:p>
        </p:txBody>
      </p:sp>
    </p:spTree>
    <p:extLst>
      <p:ext uri="{BB962C8B-B14F-4D97-AF65-F5344CB8AC3E}">
        <p14:creationId xmlns:p14="http://schemas.microsoft.com/office/powerpoint/2010/main" val="556662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313"/>
            <a:ext cx="3841898" cy="1291893"/>
          </a:xfrm>
        </p:spPr>
        <p:txBody>
          <a:bodyPr>
            <a:noAutofit/>
          </a:bodyPr>
          <a:lstStyle/>
          <a:p>
            <a:r>
              <a:rPr lang="en-US" sz="3600" b="1" dirty="0"/>
              <a:t>Expect summers to be drier </a:t>
            </a:r>
            <a:r>
              <a:rPr lang="is-IS" sz="3600" b="1" dirty="0"/>
              <a:t>… </a:t>
            </a:r>
            <a:endParaRPr lang="en-US" sz="36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632" y="5399568"/>
            <a:ext cx="50577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25565"/>
            <a:ext cx="3841898" cy="368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264" y="1747064"/>
            <a:ext cx="3950972" cy="362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6878" y="6099543"/>
            <a:ext cx="5060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b="1" dirty="0">
                <a:solidFill>
                  <a:prstClr val="black"/>
                </a:solidFill>
                <a:latin typeface="Calibri"/>
              </a:rPr>
              <a:t>Percent precipitation change by 2050s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781" y="6535754"/>
            <a:ext cx="1393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dirty="0">
                <a:solidFill>
                  <a:prstClr val="black"/>
                </a:solidFill>
                <a:latin typeface="Calibri"/>
              </a:rPr>
              <a:t>Kunkel et al. (2013)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9104" y="3966359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000" b="1" dirty="0">
                <a:solidFill>
                  <a:prstClr val="white"/>
                </a:solidFill>
                <a:latin typeface="Calibri"/>
              </a:rPr>
              <a:t>-4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18166" y="4356265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000" b="1" dirty="0">
                <a:solidFill>
                  <a:prstClr val="white"/>
                </a:solidFill>
                <a:latin typeface="Calibri"/>
              </a:rPr>
              <a:t>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0513" y="269174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000" b="1" dirty="0">
                <a:solidFill>
                  <a:prstClr val="white"/>
                </a:solidFill>
                <a:latin typeface="Calibri"/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22482" y="3568183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000" b="1" dirty="0">
                <a:solidFill>
                  <a:prstClr val="white"/>
                </a:solidFill>
                <a:latin typeface="Calibri"/>
              </a:rPr>
              <a:t>12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17278" y="303216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000" b="1" dirty="0">
                <a:solidFill>
                  <a:prstClr val="white"/>
                </a:solidFill>
                <a:latin typeface="Calibri"/>
              </a:rPr>
              <a:t>8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052458" y="180472"/>
            <a:ext cx="3841898" cy="1291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s-IS" sz="3600" b="1" dirty="0"/>
              <a:t>… </a:t>
            </a:r>
            <a:r>
              <a:rPr lang="en-US" sz="3600" b="1" dirty="0"/>
              <a:t>and winters to be wetter</a:t>
            </a:r>
          </a:p>
        </p:txBody>
      </p:sp>
    </p:spTree>
    <p:extLst>
      <p:ext uri="{BB962C8B-B14F-4D97-AF65-F5344CB8AC3E}">
        <p14:creationId xmlns:p14="http://schemas.microsoft.com/office/powerpoint/2010/main" val="416333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343" y="274638"/>
            <a:ext cx="854857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Expect heavy downpours to continue to increase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09823" y="1648047"/>
            <a:ext cx="6047175" cy="4869712"/>
            <a:chOff x="1297172" y="1786270"/>
            <a:chExt cx="6047175" cy="486971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1" r="507"/>
            <a:stretch/>
          </p:blipFill>
          <p:spPr bwMode="auto">
            <a:xfrm>
              <a:off x="2030828" y="1955615"/>
              <a:ext cx="5313519" cy="470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297172" y="1786270"/>
              <a:ext cx="4880344" cy="871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07" y="2832628"/>
            <a:ext cx="37433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8181" y="2258307"/>
            <a:ext cx="5595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800" dirty="0">
                <a:solidFill>
                  <a:prstClr val="black"/>
                </a:solidFill>
                <a:latin typeface="Calibri"/>
              </a:rPr>
              <a:t>Percent change by 2050s in days &gt; 1”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5992" y="6517759"/>
            <a:ext cx="1393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dirty="0">
                <a:solidFill>
                  <a:prstClr val="black"/>
                </a:solidFill>
                <a:latin typeface="Calibri"/>
              </a:rPr>
              <a:t>Kunkel et al. (2013)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21034" y="4530437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000" b="1" dirty="0">
                <a:solidFill>
                  <a:prstClr val="white"/>
                </a:solidFill>
                <a:latin typeface="Calibri"/>
              </a:rPr>
              <a:t>15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79720" y="419594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000" b="1" dirty="0">
                <a:solidFill>
                  <a:prstClr val="white"/>
                </a:solidFill>
                <a:latin typeface="Calibri"/>
              </a:rPr>
              <a:t>21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87788" y="2436421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000" b="1" dirty="0">
                <a:solidFill>
                  <a:prstClr val="white"/>
                </a:solidFill>
                <a:latin typeface="Calibri"/>
              </a:rPr>
              <a:t>21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38353" y="3671455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000" b="1" dirty="0">
                <a:solidFill>
                  <a:prstClr val="white"/>
                </a:solidFill>
                <a:latin typeface="Calibri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3318703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9-18 at 9.45.17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2" t="36573" r="26510" b="22221"/>
          <a:stretch/>
        </p:blipFill>
        <p:spPr>
          <a:xfrm>
            <a:off x="1270085" y="2967534"/>
            <a:ext cx="6438924" cy="35709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5323" y="1295872"/>
            <a:ext cx="2342169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charset="2"/>
              <a:buChar char="v"/>
            </a:pPr>
            <a:r>
              <a:rPr lang="en-US" sz="2400" b="1" dirty="0">
                <a:latin typeface="Century Gothic"/>
                <a:cs typeface="Century Gothic"/>
              </a:rPr>
              <a:t>Energy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v"/>
            </a:pPr>
            <a:r>
              <a:rPr lang="en-US" sz="2400" b="1" dirty="0">
                <a:latin typeface="Century Gothic"/>
                <a:cs typeface="Century Gothic"/>
              </a:rPr>
              <a:t>Agriculture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v"/>
            </a:pPr>
            <a:r>
              <a:rPr lang="en-US" sz="2400" b="1" dirty="0">
                <a:latin typeface="Century Gothic"/>
                <a:cs typeface="Century Gothic"/>
              </a:rPr>
              <a:t>Forestry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89877" y="1295872"/>
            <a:ext cx="4713471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charset="2"/>
              <a:buChar char="v"/>
            </a:pPr>
            <a:r>
              <a:rPr lang="en-US" sz="2400" b="1" dirty="0">
                <a:latin typeface="Century Gothic"/>
                <a:cs typeface="Century Gothic"/>
              </a:rPr>
              <a:t>Water quantity &amp; quality 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v"/>
            </a:pPr>
            <a:r>
              <a:rPr lang="en-US" sz="2400" b="1" dirty="0">
                <a:latin typeface="Century Gothic"/>
                <a:cs typeface="Century Gothic"/>
              </a:rPr>
              <a:t>Human health 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v"/>
            </a:pPr>
            <a:r>
              <a:rPr lang="en-US" sz="2400" b="1" dirty="0">
                <a:latin typeface="Century Gothic"/>
                <a:cs typeface="Century Gothic"/>
              </a:rPr>
              <a:t>Tourism &amp; outdoor recreation</a:t>
            </a:r>
          </a:p>
        </p:txBody>
      </p:sp>
      <p:sp>
        <p:nvSpPr>
          <p:cNvPr id="8" name="Rectangle 7"/>
          <p:cNvSpPr/>
          <p:nvPr/>
        </p:nvSpPr>
        <p:spPr>
          <a:xfrm rot="10800000">
            <a:off x="0" y="269381"/>
            <a:ext cx="8197848" cy="8338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07856" y="368191"/>
            <a:ext cx="1737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Sectors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5538" y="6538457"/>
            <a:ext cx="3903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Image: Penn State Institutes of Energy and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404068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>
            <a:off x="0" y="269381"/>
            <a:ext cx="8197848" cy="8338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86365" y="368191"/>
            <a:ext cx="32542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Energy impacts</a:t>
            </a:r>
          </a:p>
        </p:txBody>
      </p:sp>
      <p:sp>
        <p:nvSpPr>
          <p:cNvPr id="3" name="Rectangle 2"/>
          <p:cNvSpPr/>
          <p:nvPr/>
        </p:nvSpPr>
        <p:spPr>
          <a:xfrm rot="10800000">
            <a:off x="0" y="1277664"/>
            <a:ext cx="9144000" cy="5580336"/>
          </a:xfrm>
          <a:prstGeom prst="rect">
            <a:avLst/>
          </a:prstGeom>
          <a:gradFill>
            <a:lin ang="10800000" scaled="0"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-224385" y="2134829"/>
            <a:ext cx="907074" cy="697838"/>
          </a:xfrm>
          <a:prstGeom prst="homePlate">
            <a:avLst/>
          </a:prstGeom>
          <a:solidFill>
            <a:srgbClr val="D884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entagon 10"/>
          <p:cNvSpPr/>
          <p:nvPr/>
        </p:nvSpPr>
        <p:spPr>
          <a:xfrm>
            <a:off x="-224385" y="3446640"/>
            <a:ext cx="907074" cy="697838"/>
          </a:xfrm>
          <a:prstGeom prst="homePlate">
            <a:avLst/>
          </a:prstGeom>
          <a:solidFill>
            <a:srgbClr val="D884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1769" y="2158741"/>
            <a:ext cx="7504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entury Gothic"/>
                <a:cs typeface="Century Gothic"/>
              </a:rPr>
              <a:t>Increased energy consumption </a:t>
            </a:r>
            <a:r>
              <a:rPr lang="en-US" sz="2400" dirty="0">
                <a:latin typeface="Century Gothic"/>
                <a:cs typeface="Century Gothic"/>
              </a:rPr>
              <a:t>due to more summer cooling (outweighs less winter heating)</a:t>
            </a:r>
          </a:p>
        </p:txBody>
      </p:sp>
      <p:sp>
        <p:nvSpPr>
          <p:cNvPr id="13" name="Pentagon 12"/>
          <p:cNvSpPr/>
          <p:nvPr/>
        </p:nvSpPr>
        <p:spPr>
          <a:xfrm>
            <a:off x="-224385" y="4612199"/>
            <a:ext cx="907074" cy="697838"/>
          </a:xfrm>
          <a:prstGeom prst="homePlate">
            <a:avLst/>
          </a:prstGeom>
          <a:solidFill>
            <a:srgbClr val="D884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91769" y="3342021"/>
            <a:ext cx="7788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entury Gothic"/>
                <a:cs typeface="Century Gothic"/>
              </a:rPr>
              <a:t>Reduced availability of cooling water </a:t>
            </a:r>
            <a:r>
              <a:rPr lang="en-US" sz="2400" dirty="0">
                <a:latin typeface="Century Gothic"/>
                <a:cs typeface="Century Gothic"/>
              </a:rPr>
              <a:t>for electric power generation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1769" y="4612199"/>
            <a:ext cx="7788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entury Gothic"/>
                <a:cs typeface="Century Gothic"/>
              </a:rPr>
              <a:t>Reduced grid reliability </a:t>
            </a:r>
            <a:r>
              <a:rPr lang="en-US" sz="2400" dirty="0">
                <a:latin typeface="Century Gothic"/>
                <a:cs typeface="Century Gothic"/>
              </a:rPr>
              <a:t>due to stronger storms and floods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0283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>
            <a:off x="0" y="269381"/>
            <a:ext cx="8197848" cy="8338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91480" y="368191"/>
            <a:ext cx="15568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Energy</a:t>
            </a:r>
          </a:p>
        </p:txBody>
      </p:sp>
      <p:sp>
        <p:nvSpPr>
          <p:cNvPr id="3" name="Rectangle 2"/>
          <p:cNvSpPr/>
          <p:nvPr/>
        </p:nvSpPr>
        <p:spPr>
          <a:xfrm rot="10800000">
            <a:off x="0" y="1319201"/>
            <a:ext cx="9144000" cy="5538798"/>
          </a:xfrm>
          <a:prstGeom prst="rect">
            <a:avLst/>
          </a:prstGeom>
          <a:gradFill flip="none" rotWithShape="1">
            <a:gsLst>
              <a:gs pos="0">
                <a:srgbClr val="EADB79"/>
              </a:gs>
              <a:gs pos="100000">
                <a:srgbClr val="FFFFFF"/>
              </a:gs>
            </a:gsLst>
            <a:lin ang="10800000" scaled="0"/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D453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-237235" y="2175359"/>
            <a:ext cx="907074" cy="697838"/>
          </a:xfrm>
          <a:prstGeom prst="homePlate">
            <a:avLst/>
          </a:prstGeom>
          <a:solidFill>
            <a:srgbClr val="D8BA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D45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8187" y="2179676"/>
            <a:ext cx="7676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/>
                <a:cs typeface="Century Gothic"/>
              </a:rPr>
              <a:t>Increase the application of </a:t>
            </a:r>
            <a:r>
              <a:rPr lang="en-US" sz="2400" b="1" dirty="0">
                <a:latin typeface="Century Gothic"/>
                <a:cs typeface="Century Gothic"/>
              </a:rPr>
              <a:t>energy-efficient technologies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-224385" y="3319582"/>
            <a:ext cx="907074" cy="697838"/>
          </a:xfrm>
          <a:prstGeom prst="homePlate">
            <a:avLst/>
          </a:prstGeom>
          <a:solidFill>
            <a:srgbClr val="D8BA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D45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8187" y="3319582"/>
            <a:ext cx="7676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latin typeface="Century Gothic"/>
                <a:cs typeface="Century Gothic"/>
              </a:rPr>
              <a:t>Adopt policies to encourage </a:t>
            </a:r>
            <a:r>
              <a:rPr lang="en-US" sz="2400" b="1" dirty="0">
                <a:latin typeface="Century Gothic"/>
                <a:cs typeface="Century Gothic"/>
              </a:rPr>
              <a:t>shift of electricity demand</a:t>
            </a:r>
            <a:r>
              <a:rPr lang="en-US" sz="2400" dirty="0">
                <a:latin typeface="Century Gothic"/>
                <a:cs typeface="Century Gothic"/>
              </a:rPr>
              <a:t> to non-peak times</a:t>
            </a:r>
          </a:p>
        </p:txBody>
      </p:sp>
      <p:sp>
        <p:nvSpPr>
          <p:cNvPr id="13" name="Pentagon 12"/>
          <p:cNvSpPr/>
          <p:nvPr/>
        </p:nvSpPr>
        <p:spPr>
          <a:xfrm>
            <a:off x="-224385" y="4423059"/>
            <a:ext cx="907074" cy="697838"/>
          </a:xfrm>
          <a:prstGeom prst="homePlate">
            <a:avLst/>
          </a:prstGeom>
          <a:solidFill>
            <a:srgbClr val="D8BA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D45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8187" y="4423059"/>
            <a:ext cx="7289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/>
                <a:cs typeface="Century Gothic"/>
              </a:rPr>
              <a:t>Encourage efficient </a:t>
            </a:r>
            <a:r>
              <a:rPr lang="en-US" sz="2400" b="1" dirty="0">
                <a:latin typeface="Century Gothic"/>
                <a:cs typeface="Century Gothic"/>
              </a:rPr>
              <a:t>building-integrated sources of backup power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-237235" y="5538706"/>
            <a:ext cx="907074" cy="697838"/>
          </a:xfrm>
          <a:prstGeom prst="homePlate">
            <a:avLst/>
          </a:prstGeom>
          <a:solidFill>
            <a:srgbClr val="D8BA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D45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8187" y="5515491"/>
            <a:ext cx="802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latin typeface="Century Gothic"/>
                <a:cs typeface="Century Gothic"/>
              </a:rPr>
              <a:t>Develop</a:t>
            </a:r>
            <a:r>
              <a:rPr lang="en-US" sz="2400" b="1" dirty="0">
                <a:latin typeface="Century Gothic"/>
                <a:cs typeface="Century Gothic"/>
              </a:rPr>
              <a:t> smart energy micro-grids</a:t>
            </a:r>
            <a:r>
              <a:rPr lang="en-US" sz="2400" dirty="0">
                <a:latin typeface="Century Gothic"/>
                <a:cs typeface="Century Gothic"/>
              </a:rPr>
              <a:t> to increase resilience of the energy system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1319201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BDA332"/>
                </a:solidFill>
                <a:latin typeface="Century Gothic"/>
                <a:cs typeface="Century Gothic"/>
              </a:rPr>
              <a:t>How Can Pennsylvania Prepare?</a:t>
            </a:r>
          </a:p>
        </p:txBody>
      </p:sp>
    </p:spTree>
    <p:extLst>
      <p:ext uri="{BB962C8B-B14F-4D97-AF65-F5344CB8AC3E}">
        <p14:creationId xmlns:p14="http://schemas.microsoft.com/office/powerpoint/2010/main" val="1821995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847</Words>
  <Application>Microsoft Macintosh PowerPoint</Application>
  <PresentationFormat>On-screen Show (4:3)</PresentationFormat>
  <Paragraphs>91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Courier New</vt:lpstr>
      <vt:lpstr>Wingdings</vt:lpstr>
      <vt:lpstr>Office Theme</vt:lpstr>
      <vt:lpstr>1_Office Theme</vt:lpstr>
      <vt:lpstr>PowerPoint Presentation</vt:lpstr>
      <vt:lpstr>PowerPoint Presentation</vt:lpstr>
      <vt:lpstr>Pennsylvania is warming by 0.5 °F per decade</vt:lpstr>
      <vt:lpstr>PowerPoint Presentation</vt:lpstr>
      <vt:lpstr>Expect summers to be drier … </vt:lpstr>
      <vt:lpstr>Expect heavy downpours to continue to increase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Xiaoxin Shi</dc:creator>
  <cp:lastModifiedBy>Raymond Najjar</cp:lastModifiedBy>
  <cp:revision>173</cp:revision>
  <dcterms:created xsi:type="dcterms:W3CDTF">2015-09-18T13:43:05Z</dcterms:created>
  <dcterms:modified xsi:type="dcterms:W3CDTF">2019-03-15T16:56:43Z</dcterms:modified>
</cp:coreProperties>
</file>