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097" r:id="rId1"/>
  </p:sldMasterIdLst>
  <p:notesMasterIdLst>
    <p:notesMasterId r:id="rId51"/>
  </p:notesMasterIdLst>
  <p:sldIdLst>
    <p:sldId id="322" r:id="rId2"/>
    <p:sldId id="430" r:id="rId3"/>
    <p:sldId id="431" r:id="rId4"/>
    <p:sldId id="352" r:id="rId5"/>
    <p:sldId id="270" r:id="rId6"/>
    <p:sldId id="558" r:id="rId7"/>
    <p:sldId id="261" r:id="rId8"/>
    <p:sldId id="272" r:id="rId9"/>
    <p:sldId id="569" r:id="rId10"/>
    <p:sldId id="560" r:id="rId11"/>
    <p:sldId id="299" r:id="rId12"/>
    <p:sldId id="263" r:id="rId13"/>
    <p:sldId id="562" r:id="rId14"/>
    <p:sldId id="567" r:id="rId15"/>
    <p:sldId id="357" r:id="rId16"/>
    <p:sldId id="358" r:id="rId17"/>
    <p:sldId id="350" r:id="rId18"/>
    <p:sldId id="373" r:id="rId19"/>
    <p:sldId id="375" r:id="rId20"/>
    <p:sldId id="374" r:id="rId21"/>
    <p:sldId id="387" r:id="rId22"/>
    <p:sldId id="386" r:id="rId23"/>
    <p:sldId id="565" r:id="rId24"/>
    <p:sldId id="566" r:id="rId25"/>
    <p:sldId id="435" r:id="rId26"/>
    <p:sldId id="415" r:id="rId27"/>
    <p:sldId id="416" r:id="rId28"/>
    <p:sldId id="570" r:id="rId29"/>
    <p:sldId id="568" r:id="rId30"/>
    <p:sldId id="298" r:id="rId31"/>
    <p:sldId id="436" r:id="rId32"/>
    <p:sldId id="303" r:id="rId33"/>
    <p:sldId id="397" r:id="rId34"/>
    <p:sldId id="383" r:id="rId35"/>
    <p:sldId id="402" r:id="rId36"/>
    <p:sldId id="403" r:id="rId37"/>
    <p:sldId id="407" r:id="rId38"/>
    <p:sldId id="262" r:id="rId39"/>
    <p:sldId id="404" r:id="rId40"/>
    <p:sldId id="405" r:id="rId41"/>
    <p:sldId id="291" r:id="rId42"/>
    <p:sldId id="259" r:id="rId43"/>
    <p:sldId id="292" r:id="rId44"/>
    <p:sldId id="294" r:id="rId45"/>
    <p:sldId id="393" r:id="rId46"/>
    <p:sldId id="256" r:id="rId47"/>
    <p:sldId id="413" r:id="rId48"/>
    <p:sldId id="428" r:id="rId49"/>
    <p:sldId id="571"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7438"/>
    <a:srgbClr val="C45D07"/>
    <a:srgbClr val="E859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59D077-5546-2441-289E-FB46B89C10F1}" v="25" dt="2021-01-13T16:31:52.740"/>
    <p1510:client id="{94A0CE6D-52A4-4278-6965-0CAD69ADFDE0}" v="2" dt="2021-01-13T16:49:43.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2" autoAdjust="0"/>
    <p:restoredTop sz="85350" autoAdjust="0"/>
  </p:normalViewPr>
  <p:slideViewPr>
    <p:cSldViewPr snapToGrid="0">
      <p:cViewPr varScale="1">
        <p:scale>
          <a:sx n="112" d="100"/>
          <a:sy n="112" d="100"/>
        </p:scale>
        <p:origin x="744" y="184"/>
      </p:cViewPr>
      <p:guideLst>
        <p:guide pos="288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jjar Jr., Raymond Gabriel" userId="S::rgn1@psu.edu::9b3ef2d8-ce86-49db-9c0a-07b560a28736" providerId="AD" clId="Web-{8859D077-5546-2441-289E-FB46B89C10F1}"/>
    <pc:docChg chg="modSld">
      <pc:chgData name="Najjar Jr., Raymond Gabriel" userId="S::rgn1@psu.edu::9b3ef2d8-ce86-49db-9c0a-07b560a28736" providerId="AD" clId="Web-{8859D077-5546-2441-289E-FB46B89C10F1}" dt="2021-01-13T16:31:52.740" v="14" actId="1076"/>
      <pc:docMkLst>
        <pc:docMk/>
      </pc:docMkLst>
      <pc:sldChg chg="modSp">
        <pc:chgData name="Najjar Jr., Raymond Gabriel" userId="S::rgn1@psu.edu::9b3ef2d8-ce86-49db-9c0a-07b560a28736" providerId="AD" clId="Web-{8859D077-5546-2441-289E-FB46B89C10F1}" dt="2021-01-13T16:30:18.879" v="4" actId="20577"/>
        <pc:sldMkLst>
          <pc:docMk/>
          <pc:sldMk cId="2664704696" sldId="322"/>
        </pc:sldMkLst>
        <pc:spChg chg="mod">
          <ac:chgData name="Najjar Jr., Raymond Gabriel" userId="S::rgn1@psu.edu::9b3ef2d8-ce86-49db-9c0a-07b560a28736" providerId="AD" clId="Web-{8859D077-5546-2441-289E-FB46B89C10F1}" dt="2021-01-13T16:30:18.879" v="4" actId="20577"/>
          <ac:spMkLst>
            <pc:docMk/>
            <pc:sldMk cId="2664704696" sldId="322"/>
            <ac:spMk id="9" creationId="{00000000-0000-0000-0000-000000000000}"/>
          </ac:spMkLst>
        </pc:spChg>
      </pc:sldChg>
      <pc:sldChg chg="modSp">
        <pc:chgData name="Najjar Jr., Raymond Gabriel" userId="S::rgn1@psu.edu::9b3ef2d8-ce86-49db-9c0a-07b560a28736" providerId="AD" clId="Web-{8859D077-5546-2441-289E-FB46B89C10F1}" dt="2021-01-13T16:31:52.740" v="14" actId="1076"/>
        <pc:sldMkLst>
          <pc:docMk/>
          <pc:sldMk cId="1338049357" sldId="352"/>
        </pc:sldMkLst>
        <pc:spChg chg="mod">
          <ac:chgData name="Najjar Jr., Raymond Gabriel" userId="S::rgn1@psu.edu::9b3ef2d8-ce86-49db-9c0a-07b560a28736" providerId="AD" clId="Web-{8859D077-5546-2441-289E-FB46B89C10F1}" dt="2021-01-13T16:31:33.755" v="10" actId="1076"/>
          <ac:spMkLst>
            <pc:docMk/>
            <pc:sldMk cId="1338049357" sldId="352"/>
            <ac:spMk id="4" creationId="{00000000-0000-0000-0000-000000000000}"/>
          </ac:spMkLst>
        </pc:spChg>
        <pc:spChg chg="mod">
          <ac:chgData name="Najjar Jr., Raymond Gabriel" userId="S::rgn1@psu.edu::9b3ef2d8-ce86-49db-9c0a-07b560a28736" providerId="AD" clId="Web-{8859D077-5546-2441-289E-FB46B89C10F1}" dt="2021-01-13T16:31:52.740" v="14" actId="1076"/>
          <ac:spMkLst>
            <pc:docMk/>
            <pc:sldMk cId="1338049357" sldId="352"/>
            <ac:spMk id="5" creationId="{00000000-0000-0000-0000-000000000000}"/>
          </ac:spMkLst>
        </pc:spChg>
        <pc:spChg chg="mod">
          <ac:chgData name="Najjar Jr., Raymond Gabriel" userId="S::rgn1@psu.edu::9b3ef2d8-ce86-49db-9c0a-07b560a28736" providerId="AD" clId="Web-{8859D077-5546-2441-289E-FB46B89C10F1}" dt="2021-01-13T16:31:52.724" v="11" actId="1076"/>
          <ac:spMkLst>
            <pc:docMk/>
            <pc:sldMk cId="1338049357" sldId="352"/>
            <ac:spMk id="6" creationId="{00000000-0000-0000-0000-000000000000}"/>
          </ac:spMkLst>
        </pc:spChg>
        <pc:spChg chg="mod">
          <ac:chgData name="Najjar Jr., Raymond Gabriel" userId="S::rgn1@psu.edu::9b3ef2d8-ce86-49db-9c0a-07b560a28736" providerId="AD" clId="Web-{8859D077-5546-2441-289E-FB46B89C10F1}" dt="2021-01-13T16:31:52.740" v="12" actId="1076"/>
          <ac:spMkLst>
            <pc:docMk/>
            <pc:sldMk cId="1338049357" sldId="352"/>
            <ac:spMk id="7" creationId="{00000000-0000-0000-0000-000000000000}"/>
          </ac:spMkLst>
        </pc:spChg>
        <pc:spChg chg="mod">
          <ac:chgData name="Najjar Jr., Raymond Gabriel" userId="S::rgn1@psu.edu::9b3ef2d8-ce86-49db-9c0a-07b560a28736" providerId="AD" clId="Web-{8859D077-5546-2441-289E-FB46B89C10F1}" dt="2021-01-13T16:31:52.740" v="13" actId="1076"/>
          <ac:spMkLst>
            <pc:docMk/>
            <pc:sldMk cId="1338049357" sldId="352"/>
            <ac:spMk id="8" creationId="{00000000-0000-0000-0000-000000000000}"/>
          </ac:spMkLst>
        </pc:spChg>
      </pc:sldChg>
    </pc:docChg>
  </pc:docChgLst>
  <pc:docChgLst>
    <pc:chgData name="Najjar Jr., Raymond Gabriel" userId="S::rgn1@psu.edu::9b3ef2d8-ce86-49db-9c0a-07b560a28736" providerId="AD" clId="Web-{94A0CE6D-52A4-4278-6965-0CAD69ADFDE0}"/>
    <pc:docChg chg="modSld">
      <pc:chgData name="Najjar Jr., Raymond Gabriel" userId="S::rgn1@psu.edu::9b3ef2d8-ce86-49db-9c0a-07b560a28736" providerId="AD" clId="Web-{94A0CE6D-52A4-4278-6965-0CAD69ADFDE0}" dt="2021-01-13T16:49:43.234" v="1" actId="1076"/>
      <pc:docMkLst>
        <pc:docMk/>
      </pc:docMkLst>
      <pc:sldChg chg="modSp">
        <pc:chgData name="Najjar Jr., Raymond Gabriel" userId="S::rgn1@psu.edu::9b3ef2d8-ce86-49db-9c0a-07b560a28736" providerId="AD" clId="Web-{94A0CE6D-52A4-4278-6965-0CAD69ADFDE0}" dt="2021-01-13T16:49:43.234" v="1" actId="1076"/>
        <pc:sldMkLst>
          <pc:docMk/>
          <pc:sldMk cId="1436666049" sldId="357"/>
        </pc:sldMkLst>
        <pc:spChg chg="mod">
          <ac:chgData name="Najjar Jr., Raymond Gabriel" userId="S::rgn1@psu.edu::9b3ef2d8-ce86-49db-9c0a-07b560a28736" providerId="AD" clId="Web-{94A0CE6D-52A4-4278-6965-0CAD69ADFDE0}" dt="2021-01-13T16:49:43.234" v="1" actId="1076"/>
          <ac:spMkLst>
            <pc:docMk/>
            <pc:sldMk cId="1436666049" sldId="357"/>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46D058-5F7C-D64A-8732-EFF51E4904C5}" type="datetimeFigureOut">
              <a:rPr lang="en-US" smtClean="0"/>
              <a:t>1/13/2021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637B7B-5817-874C-A0B6-16848ECA1A2B}" type="slidenum">
              <a:rPr lang="en-US" smtClean="0"/>
              <a:t>‹#›</a:t>
            </a:fld>
            <a:endParaRPr lang="en-US"/>
          </a:p>
        </p:txBody>
      </p:sp>
    </p:spTree>
    <p:extLst>
      <p:ext uri="{BB962C8B-B14F-4D97-AF65-F5344CB8AC3E}">
        <p14:creationId xmlns:p14="http://schemas.microsoft.com/office/powerpoint/2010/main" val="3737886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Schmitt, R.W. 2018. The ocean’s role in climate. Oceanography  31(2):32–40, 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/10.5670/oceanog.2018.225 .</a:t>
            </a:r>
          </a:p>
          <a:p>
            <a:endParaRPr lang="en-US" dirty="0"/>
          </a:p>
        </p:txBody>
      </p:sp>
      <p:sp>
        <p:nvSpPr>
          <p:cNvPr id="4" name="Slide Number Placeholder 3"/>
          <p:cNvSpPr>
            <a:spLocks noGrp="1"/>
          </p:cNvSpPr>
          <p:nvPr>
            <p:ph type="sldNum" sz="quarter" idx="10"/>
          </p:nvPr>
        </p:nvSpPr>
        <p:spPr/>
        <p:txBody>
          <a:bodyPr/>
          <a:lstStyle/>
          <a:p>
            <a:fld id="{63BABD61-09F0-4844-BEE5-FBDD59FCEF0D}" type="slidenum">
              <a:rPr lang="en-US" smtClean="0"/>
              <a:t>6</a:t>
            </a:fld>
            <a:endParaRPr lang="en-US"/>
          </a:p>
        </p:txBody>
      </p:sp>
    </p:spTree>
    <p:extLst>
      <p:ext uri="{BB962C8B-B14F-4D97-AF65-F5344CB8AC3E}">
        <p14:creationId xmlns:p14="http://schemas.microsoft.com/office/powerpoint/2010/main" val="14899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abcnews.go.com</a:t>
            </a:r>
            <a:r>
              <a:rPr lang="en-US" dirty="0"/>
              <a:t>/International/hurricane-</a:t>
            </a:r>
            <a:r>
              <a:rPr lang="en-US" dirty="0" err="1"/>
              <a:t>maria</a:t>
            </a:r>
            <a:r>
              <a:rPr lang="en-US" dirty="0"/>
              <a:t>-strengthens-category-ravaging-</a:t>
            </a:r>
            <a:r>
              <a:rPr lang="en-US" dirty="0" err="1"/>
              <a:t>puerto</a:t>
            </a:r>
            <a:r>
              <a:rPr lang="en-US" dirty="0"/>
              <a:t>-</a:t>
            </a:r>
            <a:r>
              <a:rPr lang="en-US" dirty="0" err="1"/>
              <a:t>rico</a:t>
            </a:r>
            <a:r>
              <a:rPr lang="en-US" dirty="0"/>
              <a:t>/</a:t>
            </a:r>
            <a:r>
              <a:rPr lang="en-US" dirty="0" err="1"/>
              <a:t>story?id</a:t>
            </a:r>
            <a:r>
              <a:rPr lang="en-US" dirty="0"/>
              <a:t>=49997188</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Keellings</a:t>
            </a:r>
            <a:r>
              <a:rPr lang="en-US" sz="1200" kern="1200" dirty="0">
                <a:solidFill>
                  <a:schemeClr val="tx1"/>
                </a:solidFill>
                <a:effectLst/>
                <a:latin typeface="+mn-lt"/>
                <a:ea typeface="+mn-ea"/>
                <a:cs typeface="+mn-cs"/>
              </a:rPr>
              <a:t>, D., &amp; Hernández Ayala, J. J. (2019). Extreme rainfall associated with Hurricane Maria over Puerto Rico and its connections to climate variability and change. Geophysical Research Letters,46, 2964–2973. 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/10.1029/2019GL082077</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22</a:t>
            </a:fld>
            <a:endParaRPr lang="en-US"/>
          </a:p>
        </p:txBody>
      </p:sp>
    </p:spTree>
    <p:extLst>
      <p:ext uri="{BB962C8B-B14F-4D97-AF65-F5344CB8AC3E}">
        <p14:creationId xmlns:p14="http://schemas.microsoft.com/office/powerpoint/2010/main" val="2640282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Cooley, S.R., Moore, D.J.P., </a:t>
            </a:r>
            <a:r>
              <a:rPr lang="en-US" sz="1200" kern="1200" dirty="0" err="1">
                <a:solidFill>
                  <a:schemeClr val="tx1"/>
                </a:solidFill>
                <a:effectLst/>
                <a:latin typeface="+mn-lt"/>
                <a:ea typeface="+mn-ea"/>
                <a:cs typeface="+mn-cs"/>
              </a:rPr>
              <a:t>Alin</a:t>
            </a:r>
            <a:r>
              <a:rPr lang="en-US" sz="1200" kern="1200" dirty="0">
                <a:solidFill>
                  <a:schemeClr val="tx1"/>
                </a:solidFill>
                <a:effectLst/>
                <a:latin typeface="+mn-lt"/>
                <a:ea typeface="+mn-ea"/>
                <a:cs typeface="+mn-cs"/>
              </a:rPr>
              <a:t>, S.R., </a:t>
            </a:r>
            <a:r>
              <a:rPr lang="en-US" sz="1200" kern="1200" dirty="0" err="1">
                <a:solidFill>
                  <a:schemeClr val="tx1"/>
                </a:solidFill>
                <a:effectLst/>
                <a:latin typeface="+mn-lt"/>
                <a:ea typeface="+mn-ea"/>
                <a:cs typeface="+mn-cs"/>
              </a:rPr>
              <a:t>Butman</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Clow</a:t>
            </a:r>
            <a:r>
              <a:rPr lang="en-US" sz="1200" kern="1200" dirty="0">
                <a:solidFill>
                  <a:schemeClr val="tx1"/>
                </a:solidFill>
                <a:effectLst/>
                <a:latin typeface="+mn-lt"/>
                <a:ea typeface="+mn-ea"/>
                <a:cs typeface="+mn-cs"/>
              </a:rPr>
              <a:t>, D.W., French, N.H.F., Feely, R.A., Johnson, Z.I., Keppel-</a:t>
            </a:r>
            <a:r>
              <a:rPr lang="en-US" sz="1200" kern="1200" dirty="0" err="1">
                <a:solidFill>
                  <a:schemeClr val="tx1"/>
                </a:solidFill>
                <a:effectLst/>
                <a:latin typeface="+mn-lt"/>
                <a:ea typeface="+mn-ea"/>
                <a:cs typeface="+mn-cs"/>
              </a:rPr>
              <a:t>Aleks</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Lohrenz</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Ocko</a:t>
            </a:r>
            <a:r>
              <a:rPr lang="en-US" sz="1200" kern="1200" dirty="0">
                <a:solidFill>
                  <a:schemeClr val="tx1"/>
                </a:solidFill>
                <a:effectLst/>
                <a:latin typeface="+mn-lt"/>
                <a:ea typeface="+mn-ea"/>
                <a:cs typeface="+mn-cs"/>
              </a:rPr>
              <a:t>, I.B., </a:t>
            </a:r>
            <a:r>
              <a:rPr lang="en-US" sz="1200" kern="1200" dirty="0" err="1">
                <a:solidFill>
                  <a:schemeClr val="tx1"/>
                </a:solidFill>
                <a:effectLst/>
                <a:latin typeface="+mn-lt"/>
                <a:ea typeface="+mn-ea"/>
                <a:cs typeface="+mn-cs"/>
              </a:rPr>
              <a:t>Shadwick</a:t>
            </a:r>
            <a:r>
              <a:rPr lang="en-US" sz="1200" kern="1200" dirty="0">
                <a:solidFill>
                  <a:schemeClr val="tx1"/>
                </a:solidFill>
                <a:effectLst/>
                <a:latin typeface="+mn-lt"/>
                <a:ea typeface="+mn-ea"/>
                <a:cs typeface="+mn-cs"/>
              </a:rPr>
              <a:t>, E.H., Sutton, A.J., Potter, C.S., </a:t>
            </a:r>
            <a:r>
              <a:rPr lang="en-US" sz="1200" kern="1200" dirty="0" err="1">
                <a:solidFill>
                  <a:schemeClr val="tx1"/>
                </a:solidFill>
                <a:effectLst/>
                <a:latin typeface="+mn-lt"/>
                <a:ea typeface="+mn-ea"/>
                <a:cs typeface="+mn-cs"/>
              </a:rPr>
              <a:t>Takatsuka</a:t>
            </a:r>
            <a:r>
              <a:rPr lang="en-US" sz="1200" kern="1200" dirty="0">
                <a:solidFill>
                  <a:schemeClr val="tx1"/>
                </a:solidFill>
                <a:effectLst/>
                <a:latin typeface="+mn-lt"/>
                <a:ea typeface="+mn-ea"/>
                <a:cs typeface="+mn-cs"/>
              </a:rPr>
              <a:t>, Y., Walker, A.P., Yu, R.M.S., 2018. Chapter 17: Biogeochemical effects of rising atmospheric carbon dioxide. In: N. </a:t>
            </a:r>
            <a:r>
              <a:rPr lang="en-US" sz="1200" kern="1200" dirty="0" err="1">
                <a:solidFill>
                  <a:schemeClr val="tx1"/>
                </a:solidFill>
                <a:effectLst/>
                <a:latin typeface="+mn-lt"/>
                <a:ea typeface="+mn-ea"/>
                <a:cs typeface="+mn-cs"/>
              </a:rPr>
              <a:t>Cavallaro</a:t>
            </a:r>
            <a:r>
              <a:rPr lang="en-US" sz="1200" kern="1200" dirty="0">
                <a:solidFill>
                  <a:schemeClr val="tx1"/>
                </a:solidFill>
                <a:effectLst/>
                <a:latin typeface="+mn-lt"/>
                <a:ea typeface="+mn-ea"/>
                <a:cs typeface="+mn-cs"/>
              </a:rPr>
              <a:t>, G. Shrestha, R. </a:t>
            </a:r>
            <a:r>
              <a:rPr lang="en-US" sz="1200" kern="1200" dirty="0" err="1">
                <a:solidFill>
                  <a:schemeClr val="tx1"/>
                </a:solidFill>
                <a:effectLst/>
                <a:latin typeface="+mn-lt"/>
                <a:ea typeface="+mn-ea"/>
                <a:cs typeface="+mn-cs"/>
              </a:rPr>
              <a:t>Birdsey</a:t>
            </a:r>
            <a:r>
              <a:rPr lang="en-US" sz="1200" kern="1200" dirty="0">
                <a:solidFill>
                  <a:schemeClr val="tx1"/>
                </a:solidFill>
                <a:effectLst/>
                <a:latin typeface="+mn-lt"/>
                <a:ea typeface="+mn-ea"/>
                <a:cs typeface="+mn-cs"/>
              </a:rPr>
              <a:t>, M. A. Mayes, R. G. Najjar, S. C. Reed, P. Romero-</a:t>
            </a:r>
            <a:r>
              <a:rPr lang="en-US" sz="1200" kern="1200" dirty="0" err="1">
                <a:solidFill>
                  <a:schemeClr val="tx1"/>
                </a:solidFill>
                <a:effectLst/>
                <a:latin typeface="+mn-lt"/>
                <a:ea typeface="+mn-ea"/>
                <a:cs typeface="+mn-cs"/>
              </a:rPr>
              <a:t>Lankao</a:t>
            </a:r>
            <a:r>
              <a:rPr lang="en-US" sz="1200" kern="1200" dirty="0">
                <a:solidFill>
                  <a:schemeClr val="tx1"/>
                </a:solidFill>
                <a:effectLst/>
                <a:latin typeface="+mn-lt"/>
                <a:ea typeface="+mn-ea"/>
                <a:cs typeface="+mn-cs"/>
              </a:rPr>
              <a:t>, and Z. Zhu (Editor), Second State of the Carbon Cycle Report (SOCCR2): A Sustained Assessment Report. U.S. Global Change Research Program, Washington, DC, USA, pp. 690–727.</a:t>
            </a:r>
          </a:p>
          <a:p>
            <a:endParaRPr lang="en-US" dirty="0"/>
          </a:p>
        </p:txBody>
      </p:sp>
      <p:sp>
        <p:nvSpPr>
          <p:cNvPr id="4" name="Slide Number Placeholder 3"/>
          <p:cNvSpPr>
            <a:spLocks noGrp="1"/>
          </p:cNvSpPr>
          <p:nvPr>
            <p:ph type="sldNum" sz="quarter" idx="10"/>
          </p:nvPr>
        </p:nvSpPr>
        <p:spPr/>
        <p:txBody>
          <a:bodyPr/>
          <a:lstStyle/>
          <a:p>
            <a:fld id="{0E8EAD11-0A80-A242-950C-97871BCE76B5}" type="slidenum">
              <a:rPr lang="en-US" smtClean="0"/>
              <a:t>24</a:t>
            </a:fld>
            <a:endParaRPr lang="en-US"/>
          </a:p>
        </p:txBody>
      </p:sp>
    </p:spTree>
    <p:extLst>
      <p:ext uri="{BB962C8B-B14F-4D97-AF65-F5344CB8AC3E}">
        <p14:creationId xmlns:p14="http://schemas.microsoft.com/office/powerpoint/2010/main" val="3437752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Wuebbles</a:t>
            </a:r>
            <a:r>
              <a:rPr lang="en-US" sz="1200" kern="1200" dirty="0">
                <a:solidFill>
                  <a:schemeClr val="tx1"/>
                </a:solidFill>
                <a:effectLst/>
                <a:latin typeface="+mn-lt"/>
                <a:ea typeface="+mn-ea"/>
                <a:cs typeface="+mn-cs"/>
              </a:rPr>
              <a:t>, D.J., Easterling, D.R., </a:t>
            </a:r>
            <a:r>
              <a:rPr lang="en-US" sz="1200" kern="1200" dirty="0" err="1">
                <a:solidFill>
                  <a:schemeClr val="tx1"/>
                </a:solidFill>
                <a:effectLst/>
                <a:latin typeface="+mn-lt"/>
                <a:ea typeface="+mn-ea"/>
                <a:cs typeface="+mn-cs"/>
              </a:rPr>
              <a:t>Hayhoe</a:t>
            </a:r>
            <a:r>
              <a:rPr lang="en-US" sz="1200" kern="1200" dirty="0">
                <a:solidFill>
                  <a:schemeClr val="tx1"/>
                </a:solidFill>
                <a:effectLst/>
                <a:latin typeface="+mn-lt"/>
                <a:ea typeface="+mn-ea"/>
                <a:cs typeface="+mn-cs"/>
              </a:rPr>
              <a:t>, K., Knutson, T., Kopp, R.E., </a:t>
            </a:r>
            <a:r>
              <a:rPr lang="en-US" sz="1200" kern="1200" dirty="0" err="1">
                <a:solidFill>
                  <a:schemeClr val="tx1"/>
                </a:solidFill>
                <a:effectLst/>
                <a:latin typeface="+mn-lt"/>
                <a:ea typeface="+mn-ea"/>
                <a:cs typeface="+mn-cs"/>
              </a:rPr>
              <a:t>Kossin</a:t>
            </a:r>
            <a:r>
              <a:rPr lang="en-US" sz="1200" kern="1200" dirty="0">
                <a:solidFill>
                  <a:schemeClr val="tx1"/>
                </a:solidFill>
                <a:effectLst/>
                <a:latin typeface="+mn-lt"/>
                <a:ea typeface="+mn-ea"/>
                <a:cs typeface="+mn-cs"/>
              </a:rPr>
              <a:t>, J.P., Kunkel, K.E., </a:t>
            </a:r>
            <a:r>
              <a:rPr lang="en-US" sz="1200" kern="1200" dirty="0" err="1">
                <a:solidFill>
                  <a:schemeClr val="tx1"/>
                </a:solidFill>
                <a:effectLst/>
                <a:latin typeface="+mn-lt"/>
                <a:ea typeface="+mn-ea"/>
                <a:cs typeface="+mn-cs"/>
              </a:rPr>
              <a:t>LeGrande</a:t>
            </a:r>
            <a:r>
              <a:rPr lang="en-US" sz="1200" kern="1200" dirty="0">
                <a:solidFill>
                  <a:schemeClr val="tx1"/>
                </a:solidFill>
                <a:effectLst/>
                <a:latin typeface="+mn-lt"/>
                <a:ea typeface="+mn-ea"/>
                <a:cs typeface="+mn-cs"/>
              </a:rPr>
              <a:t>, A.N., Mears, C., Sweet, W.V., Taylor, P.C., </a:t>
            </a:r>
            <a:r>
              <a:rPr lang="en-US" sz="1200" kern="1200" dirty="0" err="1">
                <a:solidFill>
                  <a:schemeClr val="tx1"/>
                </a:solidFill>
                <a:effectLst/>
                <a:latin typeface="+mn-lt"/>
                <a:ea typeface="+mn-ea"/>
                <a:cs typeface="+mn-cs"/>
              </a:rPr>
              <a:t>Vose</a:t>
            </a:r>
            <a:r>
              <a:rPr lang="en-US" sz="1200" kern="1200" dirty="0">
                <a:solidFill>
                  <a:schemeClr val="tx1"/>
                </a:solidFill>
                <a:effectLst/>
                <a:latin typeface="+mn-lt"/>
                <a:ea typeface="+mn-ea"/>
                <a:cs typeface="+mn-cs"/>
              </a:rPr>
              <a:t>, R.S., </a:t>
            </a:r>
            <a:r>
              <a:rPr lang="en-US" sz="1200" kern="1200" dirty="0" err="1">
                <a:solidFill>
                  <a:schemeClr val="tx1"/>
                </a:solidFill>
                <a:effectLst/>
                <a:latin typeface="+mn-lt"/>
                <a:ea typeface="+mn-ea"/>
                <a:cs typeface="+mn-cs"/>
              </a:rPr>
              <a:t>Wehner</a:t>
            </a:r>
            <a:r>
              <a:rPr lang="en-US" sz="1200" kern="1200" dirty="0">
                <a:solidFill>
                  <a:schemeClr val="tx1"/>
                </a:solidFill>
                <a:effectLst/>
                <a:latin typeface="+mn-lt"/>
                <a:ea typeface="+mn-ea"/>
                <a:cs typeface="+mn-cs"/>
              </a:rPr>
              <a:t>, M.F., 2017. Our globally changing climate. In: D.J. </a:t>
            </a:r>
            <a:r>
              <a:rPr lang="en-US" sz="1200" kern="1200" dirty="0" err="1">
                <a:solidFill>
                  <a:schemeClr val="tx1"/>
                </a:solidFill>
                <a:effectLst/>
                <a:latin typeface="+mn-lt"/>
                <a:ea typeface="+mn-ea"/>
                <a:cs typeface="+mn-cs"/>
              </a:rPr>
              <a:t>Wuebbles</a:t>
            </a:r>
            <a:r>
              <a:rPr lang="en-US" sz="1200" kern="1200" dirty="0">
                <a:solidFill>
                  <a:schemeClr val="tx1"/>
                </a:solidFill>
                <a:effectLst/>
                <a:latin typeface="+mn-lt"/>
                <a:ea typeface="+mn-ea"/>
                <a:cs typeface="+mn-cs"/>
              </a:rPr>
              <a:t>, D.W. Fahey, K.A. Hibbard, D.J. </a:t>
            </a:r>
            <a:r>
              <a:rPr lang="en-US" sz="1200" kern="1200" dirty="0" err="1">
                <a:solidFill>
                  <a:schemeClr val="tx1"/>
                </a:solidFill>
                <a:effectLst/>
                <a:latin typeface="+mn-lt"/>
                <a:ea typeface="+mn-ea"/>
                <a:cs typeface="+mn-cs"/>
              </a:rPr>
              <a:t>Dokken</a:t>
            </a:r>
            <a:r>
              <a:rPr lang="en-US" sz="1200" kern="1200" dirty="0">
                <a:solidFill>
                  <a:schemeClr val="tx1"/>
                </a:solidFill>
                <a:effectLst/>
                <a:latin typeface="+mn-lt"/>
                <a:ea typeface="+mn-ea"/>
                <a:cs typeface="+mn-cs"/>
              </a:rPr>
              <a:t>, B.C. Stewart, T.K. </a:t>
            </a:r>
            <a:r>
              <a:rPr lang="en-US" sz="1200" kern="1200" dirty="0" err="1">
                <a:solidFill>
                  <a:schemeClr val="tx1"/>
                </a:solidFill>
                <a:effectLst/>
                <a:latin typeface="+mn-lt"/>
                <a:ea typeface="+mn-ea"/>
                <a:cs typeface="+mn-cs"/>
              </a:rPr>
              <a:t>Maycock</a:t>
            </a:r>
            <a:r>
              <a:rPr lang="en-US" sz="1200" kern="1200" dirty="0">
                <a:solidFill>
                  <a:schemeClr val="tx1"/>
                </a:solidFill>
                <a:effectLst/>
                <a:latin typeface="+mn-lt"/>
                <a:ea typeface="+mn-ea"/>
                <a:cs typeface="+mn-cs"/>
              </a:rPr>
              <a:t> (Editors), Climate Science Special Report: Fourth National Climate Assessment, Volume I. U.S. Global Change Research Program, Washington, DC, USA, pp. 35–72.</a:t>
            </a:r>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26</a:t>
            </a:fld>
            <a:endParaRPr lang="en-US"/>
          </a:p>
        </p:txBody>
      </p:sp>
    </p:spTree>
    <p:extLst>
      <p:ext uri="{BB962C8B-B14F-4D97-AF65-F5344CB8AC3E}">
        <p14:creationId xmlns:p14="http://schemas.microsoft.com/office/powerpoint/2010/main" val="2435187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Wuebbles</a:t>
            </a:r>
            <a:r>
              <a:rPr lang="en-US" sz="1200" kern="1200" dirty="0">
                <a:solidFill>
                  <a:schemeClr val="tx1"/>
                </a:solidFill>
                <a:effectLst/>
                <a:latin typeface="+mn-lt"/>
                <a:ea typeface="+mn-ea"/>
                <a:cs typeface="+mn-cs"/>
              </a:rPr>
              <a:t>, D.J., Easterling, D.R., </a:t>
            </a:r>
            <a:r>
              <a:rPr lang="en-US" sz="1200" kern="1200" dirty="0" err="1">
                <a:solidFill>
                  <a:schemeClr val="tx1"/>
                </a:solidFill>
                <a:effectLst/>
                <a:latin typeface="+mn-lt"/>
                <a:ea typeface="+mn-ea"/>
                <a:cs typeface="+mn-cs"/>
              </a:rPr>
              <a:t>Hayhoe</a:t>
            </a:r>
            <a:r>
              <a:rPr lang="en-US" sz="1200" kern="1200" dirty="0">
                <a:solidFill>
                  <a:schemeClr val="tx1"/>
                </a:solidFill>
                <a:effectLst/>
                <a:latin typeface="+mn-lt"/>
                <a:ea typeface="+mn-ea"/>
                <a:cs typeface="+mn-cs"/>
              </a:rPr>
              <a:t>, K., Knutson, T., Kopp, R.E., </a:t>
            </a:r>
            <a:r>
              <a:rPr lang="en-US" sz="1200" kern="1200" dirty="0" err="1">
                <a:solidFill>
                  <a:schemeClr val="tx1"/>
                </a:solidFill>
                <a:effectLst/>
                <a:latin typeface="+mn-lt"/>
                <a:ea typeface="+mn-ea"/>
                <a:cs typeface="+mn-cs"/>
              </a:rPr>
              <a:t>Kossin</a:t>
            </a:r>
            <a:r>
              <a:rPr lang="en-US" sz="1200" kern="1200" dirty="0">
                <a:solidFill>
                  <a:schemeClr val="tx1"/>
                </a:solidFill>
                <a:effectLst/>
                <a:latin typeface="+mn-lt"/>
                <a:ea typeface="+mn-ea"/>
                <a:cs typeface="+mn-cs"/>
              </a:rPr>
              <a:t>, J.P., Kunkel, K.E., </a:t>
            </a:r>
            <a:r>
              <a:rPr lang="en-US" sz="1200" kern="1200" dirty="0" err="1">
                <a:solidFill>
                  <a:schemeClr val="tx1"/>
                </a:solidFill>
                <a:effectLst/>
                <a:latin typeface="+mn-lt"/>
                <a:ea typeface="+mn-ea"/>
                <a:cs typeface="+mn-cs"/>
              </a:rPr>
              <a:t>LeGrande</a:t>
            </a:r>
            <a:r>
              <a:rPr lang="en-US" sz="1200" kern="1200" dirty="0">
                <a:solidFill>
                  <a:schemeClr val="tx1"/>
                </a:solidFill>
                <a:effectLst/>
                <a:latin typeface="+mn-lt"/>
                <a:ea typeface="+mn-ea"/>
                <a:cs typeface="+mn-cs"/>
              </a:rPr>
              <a:t>, A.N., Mears, C., Sweet, W.V., Taylor, P.C., </a:t>
            </a:r>
            <a:r>
              <a:rPr lang="en-US" sz="1200" kern="1200" dirty="0" err="1">
                <a:solidFill>
                  <a:schemeClr val="tx1"/>
                </a:solidFill>
                <a:effectLst/>
                <a:latin typeface="+mn-lt"/>
                <a:ea typeface="+mn-ea"/>
                <a:cs typeface="+mn-cs"/>
              </a:rPr>
              <a:t>Vose</a:t>
            </a:r>
            <a:r>
              <a:rPr lang="en-US" sz="1200" kern="1200" dirty="0">
                <a:solidFill>
                  <a:schemeClr val="tx1"/>
                </a:solidFill>
                <a:effectLst/>
                <a:latin typeface="+mn-lt"/>
                <a:ea typeface="+mn-ea"/>
                <a:cs typeface="+mn-cs"/>
              </a:rPr>
              <a:t>, R.S., </a:t>
            </a:r>
            <a:r>
              <a:rPr lang="en-US" sz="1200" kern="1200" dirty="0" err="1">
                <a:solidFill>
                  <a:schemeClr val="tx1"/>
                </a:solidFill>
                <a:effectLst/>
                <a:latin typeface="+mn-lt"/>
                <a:ea typeface="+mn-ea"/>
                <a:cs typeface="+mn-cs"/>
              </a:rPr>
              <a:t>Wehner</a:t>
            </a:r>
            <a:r>
              <a:rPr lang="en-US" sz="1200" kern="1200" dirty="0">
                <a:solidFill>
                  <a:schemeClr val="tx1"/>
                </a:solidFill>
                <a:effectLst/>
                <a:latin typeface="+mn-lt"/>
                <a:ea typeface="+mn-ea"/>
                <a:cs typeface="+mn-cs"/>
              </a:rPr>
              <a:t>, M.F., 2017. Our globally changing climate. In: D.J. </a:t>
            </a:r>
            <a:r>
              <a:rPr lang="en-US" sz="1200" kern="1200" dirty="0" err="1">
                <a:solidFill>
                  <a:schemeClr val="tx1"/>
                </a:solidFill>
                <a:effectLst/>
                <a:latin typeface="+mn-lt"/>
                <a:ea typeface="+mn-ea"/>
                <a:cs typeface="+mn-cs"/>
              </a:rPr>
              <a:t>Wuebbles</a:t>
            </a:r>
            <a:r>
              <a:rPr lang="en-US" sz="1200" kern="1200" dirty="0">
                <a:solidFill>
                  <a:schemeClr val="tx1"/>
                </a:solidFill>
                <a:effectLst/>
                <a:latin typeface="+mn-lt"/>
                <a:ea typeface="+mn-ea"/>
                <a:cs typeface="+mn-cs"/>
              </a:rPr>
              <a:t>, D.W. Fahey, K.A. Hibbard, D.J. </a:t>
            </a:r>
            <a:r>
              <a:rPr lang="en-US" sz="1200" kern="1200" dirty="0" err="1">
                <a:solidFill>
                  <a:schemeClr val="tx1"/>
                </a:solidFill>
                <a:effectLst/>
                <a:latin typeface="+mn-lt"/>
                <a:ea typeface="+mn-ea"/>
                <a:cs typeface="+mn-cs"/>
              </a:rPr>
              <a:t>Dokken</a:t>
            </a:r>
            <a:r>
              <a:rPr lang="en-US" sz="1200" kern="1200" dirty="0">
                <a:solidFill>
                  <a:schemeClr val="tx1"/>
                </a:solidFill>
                <a:effectLst/>
                <a:latin typeface="+mn-lt"/>
                <a:ea typeface="+mn-ea"/>
                <a:cs typeface="+mn-cs"/>
              </a:rPr>
              <a:t>, B.C. Stewart, T.K. </a:t>
            </a:r>
            <a:r>
              <a:rPr lang="en-US" sz="1200" kern="1200" dirty="0" err="1">
                <a:solidFill>
                  <a:schemeClr val="tx1"/>
                </a:solidFill>
                <a:effectLst/>
                <a:latin typeface="+mn-lt"/>
                <a:ea typeface="+mn-ea"/>
                <a:cs typeface="+mn-cs"/>
              </a:rPr>
              <a:t>Maycock</a:t>
            </a:r>
            <a:r>
              <a:rPr lang="en-US" sz="1200" kern="1200" dirty="0">
                <a:solidFill>
                  <a:schemeClr val="tx1"/>
                </a:solidFill>
                <a:effectLst/>
                <a:latin typeface="+mn-lt"/>
                <a:ea typeface="+mn-ea"/>
                <a:cs typeface="+mn-cs"/>
              </a:rPr>
              <a:t> (Editors), Climate Science Special Report: Fourth National Climate Assessment, Volume I. U.S. Global Change Research Program, Washington, DC, USA, pp. 35–72.</a:t>
            </a:r>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27</a:t>
            </a:fld>
            <a:endParaRPr lang="en-US"/>
          </a:p>
        </p:txBody>
      </p:sp>
    </p:spTree>
    <p:extLst>
      <p:ext uri="{BB962C8B-B14F-4D97-AF65-F5344CB8AC3E}">
        <p14:creationId xmlns:p14="http://schemas.microsoft.com/office/powerpoint/2010/main" val="3874322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Cooley, S.R., Moore, D.J.P., </a:t>
            </a:r>
            <a:r>
              <a:rPr lang="en-US" sz="1200" kern="1200" dirty="0" err="1">
                <a:solidFill>
                  <a:schemeClr val="tx1"/>
                </a:solidFill>
                <a:effectLst/>
                <a:latin typeface="+mn-lt"/>
                <a:ea typeface="+mn-ea"/>
                <a:cs typeface="+mn-cs"/>
              </a:rPr>
              <a:t>Alin</a:t>
            </a:r>
            <a:r>
              <a:rPr lang="en-US" sz="1200" kern="1200" dirty="0">
                <a:solidFill>
                  <a:schemeClr val="tx1"/>
                </a:solidFill>
                <a:effectLst/>
                <a:latin typeface="+mn-lt"/>
                <a:ea typeface="+mn-ea"/>
                <a:cs typeface="+mn-cs"/>
              </a:rPr>
              <a:t>, S.R., </a:t>
            </a:r>
            <a:r>
              <a:rPr lang="en-US" sz="1200" kern="1200" dirty="0" err="1">
                <a:solidFill>
                  <a:schemeClr val="tx1"/>
                </a:solidFill>
                <a:effectLst/>
                <a:latin typeface="+mn-lt"/>
                <a:ea typeface="+mn-ea"/>
                <a:cs typeface="+mn-cs"/>
              </a:rPr>
              <a:t>Butman</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Clow</a:t>
            </a:r>
            <a:r>
              <a:rPr lang="en-US" sz="1200" kern="1200" dirty="0">
                <a:solidFill>
                  <a:schemeClr val="tx1"/>
                </a:solidFill>
                <a:effectLst/>
                <a:latin typeface="+mn-lt"/>
                <a:ea typeface="+mn-ea"/>
                <a:cs typeface="+mn-cs"/>
              </a:rPr>
              <a:t>, D.W., French, N.H.F., Feely, R.A., Johnson, Z.I., Keppel-</a:t>
            </a:r>
            <a:r>
              <a:rPr lang="en-US" sz="1200" kern="1200" dirty="0" err="1">
                <a:solidFill>
                  <a:schemeClr val="tx1"/>
                </a:solidFill>
                <a:effectLst/>
                <a:latin typeface="+mn-lt"/>
                <a:ea typeface="+mn-ea"/>
                <a:cs typeface="+mn-cs"/>
              </a:rPr>
              <a:t>Aleks</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Lohrenz</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Ocko</a:t>
            </a:r>
            <a:r>
              <a:rPr lang="en-US" sz="1200" kern="1200" dirty="0">
                <a:solidFill>
                  <a:schemeClr val="tx1"/>
                </a:solidFill>
                <a:effectLst/>
                <a:latin typeface="+mn-lt"/>
                <a:ea typeface="+mn-ea"/>
                <a:cs typeface="+mn-cs"/>
              </a:rPr>
              <a:t>, I.B., </a:t>
            </a:r>
            <a:r>
              <a:rPr lang="en-US" sz="1200" kern="1200" dirty="0" err="1">
                <a:solidFill>
                  <a:schemeClr val="tx1"/>
                </a:solidFill>
                <a:effectLst/>
                <a:latin typeface="+mn-lt"/>
                <a:ea typeface="+mn-ea"/>
                <a:cs typeface="+mn-cs"/>
              </a:rPr>
              <a:t>Shadwick</a:t>
            </a:r>
            <a:r>
              <a:rPr lang="en-US" sz="1200" kern="1200" dirty="0">
                <a:solidFill>
                  <a:schemeClr val="tx1"/>
                </a:solidFill>
                <a:effectLst/>
                <a:latin typeface="+mn-lt"/>
                <a:ea typeface="+mn-ea"/>
                <a:cs typeface="+mn-cs"/>
              </a:rPr>
              <a:t>, E.H., Sutton, A.J., Potter, C.S., </a:t>
            </a:r>
            <a:r>
              <a:rPr lang="en-US" sz="1200" kern="1200" dirty="0" err="1">
                <a:solidFill>
                  <a:schemeClr val="tx1"/>
                </a:solidFill>
                <a:effectLst/>
                <a:latin typeface="+mn-lt"/>
                <a:ea typeface="+mn-ea"/>
                <a:cs typeface="+mn-cs"/>
              </a:rPr>
              <a:t>Takatsuka</a:t>
            </a:r>
            <a:r>
              <a:rPr lang="en-US" sz="1200" kern="1200" dirty="0">
                <a:solidFill>
                  <a:schemeClr val="tx1"/>
                </a:solidFill>
                <a:effectLst/>
                <a:latin typeface="+mn-lt"/>
                <a:ea typeface="+mn-ea"/>
                <a:cs typeface="+mn-cs"/>
              </a:rPr>
              <a:t>, Y., Walker, A.P., Yu, R.M.S., 2018. Chapter 17: Biogeochemical effects of rising atmospheric carbon dioxide. In: N. </a:t>
            </a:r>
            <a:r>
              <a:rPr lang="en-US" sz="1200" kern="1200" dirty="0" err="1">
                <a:solidFill>
                  <a:schemeClr val="tx1"/>
                </a:solidFill>
                <a:effectLst/>
                <a:latin typeface="+mn-lt"/>
                <a:ea typeface="+mn-ea"/>
                <a:cs typeface="+mn-cs"/>
              </a:rPr>
              <a:t>Cavallaro</a:t>
            </a:r>
            <a:r>
              <a:rPr lang="en-US" sz="1200" kern="1200" dirty="0">
                <a:solidFill>
                  <a:schemeClr val="tx1"/>
                </a:solidFill>
                <a:effectLst/>
                <a:latin typeface="+mn-lt"/>
                <a:ea typeface="+mn-ea"/>
                <a:cs typeface="+mn-cs"/>
              </a:rPr>
              <a:t>, G. Shrestha, R. </a:t>
            </a:r>
            <a:r>
              <a:rPr lang="en-US" sz="1200" kern="1200" dirty="0" err="1">
                <a:solidFill>
                  <a:schemeClr val="tx1"/>
                </a:solidFill>
                <a:effectLst/>
                <a:latin typeface="+mn-lt"/>
                <a:ea typeface="+mn-ea"/>
                <a:cs typeface="+mn-cs"/>
              </a:rPr>
              <a:t>Birdsey</a:t>
            </a:r>
            <a:r>
              <a:rPr lang="en-US" sz="1200" kern="1200" dirty="0">
                <a:solidFill>
                  <a:schemeClr val="tx1"/>
                </a:solidFill>
                <a:effectLst/>
                <a:latin typeface="+mn-lt"/>
                <a:ea typeface="+mn-ea"/>
                <a:cs typeface="+mn-cs"/>
              </a:rPr>
              <a:t>, M. A. Mayes, R. G. Najjar, S. C. Reed, P. Romero-</a:t>
            </a:r>
            <a:r>
              <a:rPr lang="en-US" sz="1200" kern="1200" dirty="0" err="1">
                <a:solidFill>
                  <a:schemeClr val="tx1"/>
                </a:solidFill>
                <a:effectLst/>
                <a:latin typeface="+mn-lt"/>
                <a:ea typeface="+mn-ea"/>
                <a:cs typeface="+mn-cs"/>
              </a:rPr>
              <a:t>Lankao</a:t>
            </a:r>
            <a:r>
              <a:rPr lang="en-US" sz="1200" kern="1200" dirty="0">
                <a:solidFill>
                  <a:schemeClr val="tx1"/>
                </a:solidFill>
                <a:effectLst/>
                <a:latin typeface="+mn-lt"/>
                <a:ea typeface="+mn-ea"/>
                <a:cs typeface="+mn-cs"/>
              </a:rPr>
              <a:t>, and Z. Zhu (Editor), Second State of the Carbon Cycle Report (SOCCR2): A Sustained Assessment Report. U.S. Global Change Research Program, Washington, DC, USA, pp. 690–727.</a:t>
            </a:r>
          </a:p>
          <a:p>
            <a:endParaRPr lang="en-US" dirty="0"/>
          </a:p>
        </p:txBody>
      </p:sp>
      <p:sp>
        <p:nvSpPr>
          <p:cNvPr id="4" name="Slide Number Placeholder 3"/>
          <p:cNvSpPr>
            <a:spLocks noGrp="1"/>
          </p:cNvSpPr>
          <p:nvPr>
            <p:ph type="sldNum" sz="quarter" idx="10"/>
          </p:nvPr>
        </p:nvSpPr>
        <p:spPr/>
        <p:txBody>
          <a:bodyPr/>
          <a:lstStyle/>
          <a:p>
            <a:fld id="{0E8EAD11-0A80-A242-950C-97871BCE76B5}" type="slidenum">
              <a:rPr lang="en-US" smtClean="0"/>
              <a:t>29</a:t>
            </a:fld>
            <a:endParaRPr lang="en-US"/>
          </a:p>
        </p:txBody>
      </p:sp>
    </p:spTree>
    <p:extLst>
      <p:ext uri="{BB962C8B-B14F-4D97-AF65-F5344CB8AC3E}">
        <p14:creationId xmlns:p14="http://schemas.microsoft.com/office/powerpoint/2010/main" val="4064387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F7E22DEE-2401-3948-B0DB-DADAF08E6AD0}"/>
              </a:ext>
            </a:extLst>
          </p:cNvPr>
          <p:cNvSpPr>
            <a:spLocks noGrp="1" noRot="1" noChangeAspect="1" noTextEdit="1"/>
          </p:cNvSpPr>
          <p:nvPr>
            <p:ph type="sldImg"/>
          </p:nvPr>
        </p:nvSpPr>
        <p:spPr>
          <a:ln/>
        </p:spPr>
      </p:sp>
      <p:sp>
        <p:nvSpPr>
          <p:cNvPr id="30722" name="Notes Placeholder 2">
            <a:extLst>
              <a:ext uri="{FF2B5EF4-FFF2-40B4-BE49-F238E27FC236}">
                <a16:creationId xmlns:a16="http://schemas.microsoft.com/office/drawing/2014/main" id="{EF8DC7A7-CB97-B84E-9986-FC3540232B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Reynaud S, </a:t>
            </a:r>
            <a:r>
              <a:rPr lang="en-US" altLang="en-US" dirty="0" err="1">
                <a:latin typeface="Arial" panose="020B0604020202020204" pitchFamily="34" charset="0"/>
                <a:ea typeface="ＭＳ Ｐゴシック" panose="020B0600070205080204" pitchFamily="34" charset="-128"/>
              </a:rPr>
              <a:t>Leclercq</a:t>
            </a:r>
            <a:r>
              <a:rPr lang="en-US" altLang="en-US" dirty="0">
                <a:latin typeface="Arial" panose="020B0604020202020204" pitchFamily="34" charset="0"/>
                <a:ea typeface="ＭＳ Ｐゴシック" panose="020B0600070205080204" pitchFamily="34" charset="-128"/>
              </a:rPr>
              <a:t> N, Romaine-</a:t>
            </a:r>
            <a:r>
              <a:rPr lang="en-US" altLang="en-US" dirty="0" err="1">
                <a:latin typeface="Arial" panose="020B0604020202020204" pitchFamily="34" charset="0"/>
                <a:ea typeface="ＭＳ Ｐゴシック" panose="020B0600070205080204" pitchFamily="34" charset="-128"/>
              </a:rPr>
              <a:t>Lioud</a:t>
            </a:r>
            <a:r>
              <a:rPr lang="en-US" altLang="en-US" dirty="0">
                <a:latin typeface="Arial" panose="020B0604020202020204" pitchFamily="34" charset="0"/>
                <a:ea typeface="ＭＳ Ｐゴシック" panose="020B0600070205080204" pitchFamily="34" charset="-128"/>
              </a:rPr>
              <a:t> S, Ferrier-</a:t>
            </a:r>
            <a:r>
              <a:rPr lang="en-US" altLang="en-US" dirty="0" err="1">
                <a:latin typeface="Arial" panose="020B0604020202020204" pitchFamily="34" charset="0"/>
                <a:ea typeface="ＭＳ Ｐゴシック" panose="020B0600070205080204" pitchFamily="34" charset="-128"/>
              </a:rPr>
              <a:t>Pagés</a:t>
            </a:r>
            <a:r>
              <a:rPr lang="en-US" altLang="en-US" dirty="0">
                <a:latin typeface="Arial" panose="020B0604020202020204" pitchFamily="34" charset="0"/>
                <a:ea typeface="ＭＳ Ｐゴシック" panose="020B0600070205080204" pitchFamily="34" charset="-128"/>
              </a:rPr>
              <a:t> C, </a:t>
            </a:r>
            <a:r>
              <a:rPr lang="en-US" altLang="en-US" dirty="0" err="1">
                <a:latin typeface="Arial" panose="020B0604020202020204" pitchFamily="34" charset="0"/>
                <a:ea typeface="ＭＳ Ｐゴシック" panose="020B0600070205080204" pitchFamily="34" charset="-128"/>
              </a:rPr>
              <a:t>Jaubert</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Gattuso</a:t>
            </a:r>
            <a:r>
              <a:rPr lang="en-US" altLang="en-US" dirty="0">
                <a:latin typeface="Arial" panose="020B0604020202020204" pitchFamily="34" charset="0"/>
                <a:ea typeface="ＭＳ Ｐゴシック" panose="020B0600070205080204" pitchFamily="34" charset="-128"/>
              </a:rPr>
              <a:t> J-P (2003). </a:t>
            </a:r>
            <a:r>
              <a:rPr lang="en-US" altLang="en-US" i="1" dirty="0">
                <a:latin typeface="Arial" panose="020B0604020202020204" pitchFamily="34" charset="0"/>
                <a:ea typeface="ＭＳ Ｐゴシック" panose="020B0600070205080204" pitchFamily="34" charset="-128"/>
              </a:rPr>
              <a:t>Interacting effects of CO</a:t>
            </a:r>
            <a:r>
              <a:rPr lang="en-US" altLang="en-US" i="1" baseline="-25000" dirty="0">
                <a:latin typeface="Arial" panose="020B0604020202020204" pitchFamily="34" charset="0"/>
                <a:ea typeface="ＭＳ Ｐゴシック" panose="020B0600070205080204" pitchFamily="34" charset="-128"/>
              </a:rPr>
              <a:t>2</a:t>
            </a:r>
            <a:r>
              <a:rPr lang="en-US" altLang="en-US" i="1" dirty="0">
                <a:latin typeface="Arial" panose="020B0604020202020204" pitchFamily="34" charset="0"/>
                <a:ea typeface="ＭＳ Ｐゴシック" panose="020B0600070205080204" pitchFamily="34" charset="-128"/>
              </a:rPr>
              <a:t> partial pressure and temperature on photosynthesis and calcification in a </a:t>
            </a:r>
            <a:r>
              <a:rPr lang="en-US" altLang="en-US" i="1" dirty="0" err="1">
                <a:latin typeface="Arial" panose="020B0604020202020204" pitchFamily="34" charset="0"/>
                <a:ea typeface="ＭＳ Ｐゴシック" panose="020B0600070205080204" pitchFamily="34" charset="-128"/>
              </a:rPr>
              <a:t>scleractinian</a:t>
            </a:r>
            <a:r>
              <a:rPr lang="en-US" altLang="en-US" i="1" dirty="0">
                <a:latin typeface="Arial" panose="020B0604020202020204" pitchFamily="34" charset="0"/>
                <a:ea typeface="ＭＳ Ｐゴシック" panose="020B0600070205080204" pitchFamily="34" charset="-128"/>
              </a:rPr>
              <a:t> coral</a:t>
            </a:r>
            <a:r>
              <a:rPr lang="en-US" altLang="en-US" dirty="0">
                <a:latin typeface="Arial" panose="020B0604020202020204" pitchFamily="34" charset="0"/>
                <a:ea typeface="ＭＳ Ｐゴシック" panose="020B0600070205080204" pitchFamily="34" charset="-128"/>
              </a:rPr>
              <a:t>. Glob Change </a:t>
            </a:r>
            <a:r>
              <a:rPr lang="en-US" altLang="en-US" dirty="0" err="1">
                <a:latin typeface="Arial" panose="020B0604020202020204" pitchFamily="34" charset="0"/>
                <a:ea typeface="ＭＳ Ｐゴシック" panose="020B0600070205080204" pitchFamily="34" charset="-128"/>
              </a:rPr>
              <a:t>Biol</a:t>
            </a:r>
            <a:r>
              <a:rPr lang="en-US" altLang="en-US" dirty="0">
                <a:latin typeface="Arial" panose="020B0604020202020204" pitchFamily="34" charset="0"/>
                <a:ea typeface="ＭＳ Ｐゴシック" panose="020B0600070205080204" pitchFamily="34" charset="-128"/>
              </a:rPr>
              <a:t> 9:1660-1668</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Baumann, H., 2016. Combined Effects of Ocean Acidification, Warming, and Hypoxia on Marine Organisms. Limnology and Oceanography e-Lectures 6, 1-43.</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p:txBody>
      </p:sp>
      <p:sp>
        <p:nvSpPr>
          <p:cNvPr id="30723" name="Slide Number Placeholder 3">
            <a:extLst>
              <a:ext uri="{FF2B5EF4-FFF2-40B4-BE49-F238E27FC236}">
                <a16:creationId xmlns:a16="http://schemas.microsoft.com/office/drawing/2014/main" id="{8A211AC5-187D-C544-B2FE-74FDDC9442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138B8FB-8B13-5745-8F7A-4960AB1C9363}" type="slidenum">
              <a:rPr lang="en-US" altLang="en-US"/>
              <a:pPr>
                <a:spcBef>
                  <a:spcPct val="0"/>
                </a:spcBef>
              </a:pPr>
              <a:t>30</a:t>
            </a:fld>
            <a:endParaRPr lang="en-US" altLang="en-US"/>
          </a:p>
        </p:txBody>
      </p:sp>
    </p:spTree>
    <p:extLst>
      <p:ext uri="{BB962C8B-B14F-4D97-AF65-F5344CB8AC3E}">
        <p14:creationId xmlns:p14="http://schemas.microsoft.com/office/powerpoint/2010/main" val="1992630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637B7B-5817-874C-A0B6-16848ECA1A2B}" type="slidenum">
              <a:rPr lang="en-US" smtClean="0"/>
              <a:t>32</a:t>
            </a:fld>
            <a:endParaRPr lang="en-US"/>
          </a:p>
        </p:txBody>
      </p:sp>
    </p:spTree>
    <p:extLst>
      <p:ext uri="{BB962C8B-B14F-4D97-AF65-F5344CB8AC3E}">
        <p14:creationId xmlns:p14="http://schemas.microsoft.com/office/powerpoint/2010/main" val="1953571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arstechnica.com</a:t>
            </a:r>
            <a:r>
              <a:rPr lang="en-US" dirty="0"/>
              <a:t>/information-technology/2018/11/new-year-same-story-cost-of-wind-and-solar-fall-below-cost-of-coal-and-gas/</a:t>
            </a:r>
          </a:p>
        </p:txBody>
      </p:sp>
      <p:sp>
        <p:nvSpPr>
          <p:cNvPr id="4" name="Slide Number Placeholder 3"/>
          <p:cNvSpPr>
            <a:spLocks noGrp="1"/>
          </p:cNvSpPr>
          <p:nvPr>
            <p:ph type="sldNum" sz="quarter" idx="10"/>
          </p:nvPr>
        </p:nvSpPr>
        <p:spPr/>
        <p:txBody>
          <a:bodyPr/>
          <a:lstStyle/>
          <a:p>
            <a:fld id="{79637B7B-5817-874C-A0B6-16848ECA1A2B}" type="slidenum">
              <a:rPr lang="en-US" smtClean="0"/>
              <a:t>33</a:t>
            </a:fld>
            <a:endParaRPr lang="en-US"/>
          </a:p>
        </p:txBody>
      </p:sp>
    </p:spTree>
    <p:extLst>
      <p:ext uri="{BB962C8B-B14F-4D97-AF65-F5344CB8AC3E}">
        <p14:creationId xmlns:p14="http://schemas.microsoft.com/office/powerpoint/2010/main" val="2254395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Poore, J., </a:t>
            </a:r>
            <a:r>
              <a:rPr lang="en-US" sz="1200" kern="1200" dirty="0" err="1">
                <a:solidFill>
                  <a:schemeClr val="tx1"/>
                </a:solidFill>
                <a:effectLst/>
                <a:latin typeface="+mn-lt"/>
                <a:ea typeface="+mn-ea"/>
                <a:cs typeface="+mn-cs"/>
              </a:rPr>
              <a:t>Nemecek</a:t>
            </a:r>
            <a:r>
              <a:rPr lang="en-US" sz="1200" kern="1200" dirty="0">
                <a:solidFill>
                  <a:schemeClr val="tx1"/>
                </a:solidFill>
                <a:effectLst/>
                <a:latin typeface="+mn-lt"/>
                <a:ea typeface="+mn-ea"/>
                <a:cs typeface="+mn-cs"/>
              </a:rPr>
              <a:t>, T., 2018. Reducing food’s environmental impacts through producers and consumers. Science 360, 987-992.</a:t>
            </a:r>
          </a:p>
          <a:p>
            <a:endParaRPr lang="en-US" dirty="0"/>
          </a:p>
          <a:p>
            <a:r>
              <a:rPr lang="en-US" dirty="0"/>
              <a:t>Graphic: https://</a:t>
            </a:r>
            <a:r>
              <a:rPr lang="en-US" dirty="0" err="1"/>
              <a:t>www.nytimes.com</a:t>
            </a:r>
            <a:r>
              <a:rPr lang="en-US" dirty="0"/>
              <a:t>/interactive/2019/04/30/dining/climate-change-food-eating-</a:t>
            </a:r>
            <a:r>
              <a:rPr lang="en-US" dirty="0" err="1"/>
              <a:t>habits.html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34</a:t>
            </a:fld>
            <a:endParaRPr lang="en-US"/>
          </a:p>
        </p:txBody>
      </p:sp>
    </p:spTree>
    <p:extLst>
      <p:ext uri="{BB962C8B-B14F-4D97-AF65-F5344CB8AC3E}">
        <p14:creationId xmlns:p14="http://schemas.microsoft.com/office/powerpoint/2010/main" val="480110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www.epa.gov</a:t>
            </a:r>
            <a:r>
              <a:rPr lang="en-US" dirty="0"/>
              <a:t>/</a:t>
            </a:r>
            <a:r>
              <a:rPr lang="en-US" dirty="0" err="1"/>
              <a:t>greenvehicles</a:t>
            </a:r>
            <a:r>
              <a:rPr lang="en-US" dirty="0"/>
              <a:t>/what-if-we-kept-our-cars-parked-trips-less-one-mile</a:t>
            </a:r>
          </a:p>
        </p:txBody>
      </p:sp>
      <p:sp>
        <p:nvSpPr>
          <p:cNvPr id="4" name="Slide Number Placeholder 3"/>
          <p:cNvSpPr>
            <a:spLocks noGrp="1"/>
          </p:cNvSpPr>
          <p:nvPr>
            <p:ph type="sldNum" sz="quarter" idx="10"/>
          </p:nvPr>
        </p:nvSpPr>
        <p:spPr/>
        <p:txBody>
          <a:bodyPr/>
          <a:lstStyle/>
          <a:p>
            <a:fld id="{79637B7B-5817-874C-A0B6-16848ECA1A2B}" type="slidenum">
              <a:rPr lang="en-US" smtClean="0"/>
              <a:t>35</a:t>
            </a:fld>
            <a:endParaRPr lang="en-US"/>
          </a:p>
        </p:txBody>
      </p:sp>
    </p:spTree>
    <p:extLst>
      <p:ext uri="{BB962C8B-B14F-4D97-AF65-F5344CB8AC3E}">
        <p14:creationId xmlns:p14="http://schemas.microsoft.com/office/powerpoint/2010/main" val="46677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Church, J.A., White, N.J., </a:t>
            </a:r>
            <a:r>
              <a:rPr lang="en-US" altLang="en-US" dirty="0" err="1"/>
              <a:t>Konikow</a:t>
            </a:r>
            <a:r>
              <a:rPr lang="en-US" altLang="en-US" dirty="0"/>
              <a:t>, L.F., </a:t>
            </a:r>
            <a:r>
              <a:rPr lang="en-US" altLang="en-US" dirty="0" err="1"/>
              <a:t>Domingues</a:t>
            </a:r>
            <a:r>
              <a:rPr lang="en-US" altLang="en-US" dirty="0"/>
              <a:t>, C.M., </a:t>
            </a:r>
            <a:r>
              <a:rPr lang="en-US" altLang="en-US" dirty="0" err="1"/>
              <a:t>Cogley</a:t>
            </a:r>
            <a:r>
              <a:rPr lang="en-US" altLang="en-US" dirty="0"/>
              <a:t>, J.G., </a:t>
            </a:r>
            <a:r>
              <a:rPr lang="en-US" altLang="en-US" dirty="0" err="1"/>
              <a:t>Rignot</a:t>
            </a:r>
            <a:r>
              <a:rPr lang="en-US" altLang="en-US" dirty="0"/>
              <a:t>, E., Gregory, J.M., van den </a:t>
            </a:r>
            <a:r>
              <a:rPr lang="en-US" altLang="en-US" dirty="0" err="1"/>
              <a:t>Broeke</a:t>
            </a:r>
            <a:r>
              <a:rPr lang="en-US" altLang="en-US" dirty="0"/>
              <a:t>, M.R., Monaghan, A.J., </a:t>
            </a:r>
            <a:r>
              <a:rPr lang="en-US" altLang="en-US" dirty="0" err="1"/>
              <a:t>Velicogna</a:t>
            </a:r>
            <a:r>
              <a:rPr lang="en-US" altLang="en-US" dirty="0"/>
              <a:t>, I., 2011. Revisiting the Earth's sea-level and energy budgets from 1961 to 2008. Geophysical Research Letters 38, L18601.</a:t>
            </a:r>
          </a:p>
          <a:p>
            <a:endParaRPr lang="en-US" dirty="0"/>
          </a:p>
        </p:txBody>
      </p:sp>
      <p:sp>
        <p:nvSpPr>
          <p:cNvPr id="4" name="Slide Number Placeholder 3"/>
          <p:cNvSpPr>
            <a:spLocks noGrp="1"/>
          </p:cNvSpPr>
          <p:nvPr>
            <p:ph type="sldNum" sz="quarter" idx="5"/>
          </p:nvPr>
        </p:nvSpPr>
        <p:spPr/>
        <p:txBody>
          <a:bodyPr/>
          <a:lstStyle/>
          <a:p>
            <a:fld id="{79637B7B-5817-874C-A0B6-16848ECA1A2B}" type="slidenum">
              <a:rPr lang="en-US" smtClean="0"/>
              <a:t>9</a:t>
            </a:fld>
            <a:endParaRPr lang="en-US"/>
          </a:p>
        </p:txBody>
      </p:sp>
    </p:spTree>
    <p:extLst>
      <p:ext uri="{BB962C8B-B14F-4D97-AF65-F5344CB8AC3E}">
        <p14:creationId xmlns:p14="http://schemas.microsoft.com/office/powerpoint/2010/main" val="3950385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637B7B-5817-874C-A0B6-16848ECA1A2B}" type="slidenum">
              <a:rPr lang="en-US" smtClean="0"/>
              <a:t>36</a:t>
            </a:fld>
            <a:endParaRPr lang="en-US"/>
          </a:p>
        </p:txBody>
      </p:sp>
    </p:spTree>
    <p:extLst>
      <p:ext uri="{BB962C8B-B14F-4D97-AF65-F5344CB8AC3E}">
        <p14:creationId xmlns:p14="http://schemas.microsoft.com/office/powerpoint/2010/main" val="994820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citizensclimatelobby.org</a:t>
            </a:r>
            <a:r>
              <a:rPr lang="en-US" dirty="0"/>
              <a:t>/energy-innovation-and-carbon-dividend-act/</a:t>
            </a:r>
          </a:p>
        </p:txBody>
      </p:sp>
      <p:sp>
        <p:nvSpPr>
          <p:cNvPr id="4" name="Slide Number Placeholder 3"/>
          <p:cNvSpPr>
            <a:spLocks noGrp="1"/>
          </p:cNvSpPr>
          <p:nvPr>
            <p:ph type="sldNum" sz="quarter" idx="10"/>
          </p:nvPr>
        </p:nvSpPr>
        <p:spPr/>
        <p:txBody>
          <a:bodyPr/>
          <a:lstStyle/>
          <a:p>
            <a:fld id="{79637B7B-5817-874C-A0B6-16848ECA1A2B}" type="slidenum">
              <a:rPr lang="en-US" smtClean="0"/>
              <a:t>37</a:t>
            </a:fld>
            <a:endParaRPr lang="en-US"/>
          </a:p>
        </p:txBody>
      </p:sp>
    </p:spTree>
    <p:extLst>
      <p:ext uri="{BB962C8B-B14F-4D97-AF65-F5344CB8AC3E}">
        <p14:creationId xmlns:p14="http://schemas.microsoft.com/office/powerpoint/2010/main" val="3015569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000" dirty="0">
                <a:solidFill>
                  <a:schemeClr val="dk1"/>
                </a:solidFill>
              </a:rPr>
              <a:t>Image source: www.cop21paris.org/</a:t>
            </a:r>
          </a:p>
        </p:txBody>
      </p:sp>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30268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www.papowerswitch.com</a:t>
            </a:r>
            <a:r>
              <a:rPr lang="en-US" dirty="0"/>
              <a:t>/</a:t>
            </a:r>
          </a:p>
        </p:txBody>
      </p:sp>
      <p:sp>
        <p:nvSpPr>
          <p:cNvPr id="4" name="Slide Number Placeholder 3"/>
          <p:cNvSpPr>
            <a:spLocks noGrp="1"/>
          </p:cNvSpPr>
          <p:nvPr>
            <p:ph type="sldNum" sz="quarter" idx="10"/>
          </p:nvPr>
        </p:nvSpPr>
        <p:spPr/>
        <p:txBody>
          <a:bodyPr/>
          <a:lstStyle/>
          <a:p>
            <a:fld id="{79637B7B-5817-874C-A0B6-16848ECA1A2B}" type="slidenum">
              <a:rPr lang="en-US" smtClean="0"/>
              <a:t>39</a:t>
            </a:fld>
            <a:endParaRPr lang="en-US"/>
          </a:p>
        </p:txBody>
      </p:sp>
    </p:spTree>
    <p:extLst>
      <p:ext uri="{BB962C8B-B14F-4D97-AF65-F5344CB8AC3E}">
        <p14:creationId xmlns:p14="http://schemas.microsoft.com/office/powerpoint/2010/main" val="4046562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www.wesa.fm</a:t>
            </a:r>
            <a:r>
              <a:rPr lang="en-US" dirty="0"/>
              <a:t>/post/pa-youth-join-global-student-strike-demand-action-climate-change</a:t>
            </a:r>
          </a:p>
        </p:txBody>
      </p:sp>
      <p:sp>
        <p:nvSpPr>
          <p:cNvPr id="4" name="Slide Number Placeholder 3"/>
          <p:cNvSpPr>
            <a:spLocks noGrp="1"/>
          </p:cNvSpPr>
          <p:nvPr>
            <p:ph type="sldNum" sz="quarter" idx="10"/>
          </p:nvPr>
        </p:nvSpPr>
        <p:spPr/>
        <p:txBody>
          <a:bodyPr/>
          <a:lstStyle/>
          <a:p>
            <a:fld id="{79637B7B-5817-874C-A0B6-16848ECA1A2B}" type="slidenum">
              <a:rPr lang="en-US" smtClean="0"/>
              <a:t>40</a:t>
            </a:fld>
            <a:endParaRPr lang="en-US"/>
          </a:p>
        </p:txBody>
      </p:sp>
    </p:spTree>
    <p:extLst>
      <p:ext uri="{BB962C8B-B14F-4D97-AF65-F5344CB8AC3E}">
        <p14:creationId xmlns:p14="http://schemas.microsoft.com/office/powerpoint/2010/main" val="1280417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41</a:t>
            </a:fld>
            <a:endParaRPr lang="en-US"/>
          </a:p>
        </p:txBody>
      </p:sp>
    </p:spTree>
    <p:extLst>
      <p:ext uri="{BB962C8B-B14F-4D97-AF65-F5344CB8AC3E}">
        <p14:creationId xmlns:p14="http://schemas.microsoft.com/office/powerpoint/2010/main" val="2879332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637B7B-5817-874C-A0B6-16848ECA1A2B}" type="slidenum">
              <a:rPr lang="en-US" smtClean="0"/>
              <a:t>43</a:t>
            </a:fld>
            <a:endParaRPr lang="en-US"/>
          </a:p>
        </p:txBody>
      </p:sp>
    </p:spTree>
    <p:extLst>
      <p:ext uri="{BB962C8B-B14F-4D97-AF65-F5344CB8AC3E}">
        <p14:creationId xmlns:p14="http://schemas.microsoft.com/office/powerpoint/2010/main" val="933671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Burns, D.A., Baron, J.S., Cosby, B.J., </a:t>
            </a:r>
            <a:r>
              <a:rPr lang="en-US" sz="1200" dirty="0" err="1"/>
              <a:t>Fenn</a:t>
            </a:r>
            <a:r>
              <a:rPr lang="en-US" sz="1200" dirty="0"/>
              <a:t>, M.E., Lynch, J.A., 2011. National Acid Precipitation Assessment Program Report to Congress 2011: An Integrated Assessment. National Science and Technology Council, United States Government, Washington, D.C., 114 pp.</a:t>
            </a:r>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44</a:t>
            </a:fld>
            <a:endParaRPr lang="en-US"/>
          </a:p>
        </p:txBody>
      </p:sp>
    </p:spTree>
    <p:extLst>
      <p:ext uri="{BB962C8B-B14F-4D97-AF65-F5344CB8AC3E}">
        <p14:creationId xmlns:p14="http://schemas.microsoft.com/office/powerpoint/2010/main" val="1559238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 image</a:t>
            </a:r>
          </a:p>
          <a:p>
            <a:endParaRPr lang="en-US" dirty="0"/>
          </a:p>
          <a:p>
            <a:r>
              <a:rPr lang="en-US" dirty="0"/>
              <a:t>https://</a:t>
            </a:r>
            <a:r>
              <a:rPr lang="en-US" dirty="0" err="1"/>
              <a:t>ozonewatch.gsfc.nasa.gov</a:t>
            </a:r>
            <a:r>
              <a:rPr lang="en-US" dirty="0"/>
              <a:t>/statistics/</a:t>
            </a:r>
            <a:r>
              <a:rPr lang="en-US" dirty="0" err="1"/>
              <a:t>annual_data.html</a:t>
            </a:r>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45</a:t>
            </a:fld>
            <a:endParaRPr lang="en-US"/>
          </a:p>
        </p:txBody>
      </p:sp>
    </p:spTree>
    <p:extLst>
      <p:ext uri="{BB962C8B-B14F-4D97-AF65-F5344CB8AC3E}">
        <p14:creationId xmlns:p14="http://schemas.microsoft.com/office/powerpoint/2010/main" val="665223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www.esrl.noaa.gov</a:t>
            </a:r>
            <a:r>
              <a:rPr lang="en-US" dirty="0"/>
              <a:t>/</a:t>
            </a:r>
            <a:r>
              <a:rPr lang="en-US" dirty="0" err="1"/>
              <a:t>gmd</a:t>
            </a:r>
            <a:r>
              <a:rPr lang="en-US" dirty="0"/>
              <a:t>/hats/combined/CFC11.html</a:t>
            </a:r>
          </a:p>
        </p:txBody>
      </p:sp>
      <p:sp>
        <p:nvSpPr>
          <p:cNvPr id="4" name="Slide Number Placeholder 3"/>
          <p:cNvSpPr>
            <a:spLocks noGrp="1"/>
          </p:cNvSpPr>
          <p:nvPr>
            <p:ph type="sldNum" sz="quarter" idx="10"/>
          </p:nvPr>
        </p:nvSpPr>
        <p:spPr/>
        <p:txBody>
          <a:bodyPr/>
          <a:lstStyle/>
          <a:p>
            <a:fld id="{E7FE51BA-5CD2-F845-970C-EEDEFF8A464F}" type="slidenum">
              <a:rPr lang="en-US" smtClean="0"/>
              <a:t>46</a:t>
            </a:fld>
            <a:endParaRPr lang="en-US"/>
          </a:p>
        </p:txBody>
      </p:sp>
    </p:spTree>
    <p:extLst>
      <p:ext uri="{BB962C8B-B14F-4D97-AF65-F5344CB8AC3E}">
        <p14:creationId xmlns:p14="http://schemas.microsoft.com/office/powerpoint/2010/main" val="2671102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Schmitt, R.W. 2018. The ocean’s role in climate. Oceanography  31(2):32–40, 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/10.5670/oceanog.2018.225 .</a:t>
            </a:r>
          </a:p>
          <a:p>
            <a:endParaRPr lang="en-US" dirty="0"/>
          </a:p>
        </p:txBody>
      </p:sp>
      <p:sp>
        <p:nvSpPr>
          <p:cNvPr id="4" name="Slide Number Placeholder 3"/>
          <p:cNvSpPr>
            <a:spLocks noGrp="1"/>
          </p:cNvSpPr>
          <p:nvPr>
            <p:ph type="sldNum" sz="quarter" idx="10"/>
          </p:nvPr>
        </p:nvSpPr>
        <p:spPr/>
        <p:txBody>
          <a:bodyPr/>
          <a:lstStyle/>
          <a:p>
            <a:fld id="{63BABD61-09F0-4844-BEE5-FBDD59FCEF0D}" type="slidenum">
              <a:rPr lang="en-US" smtClean="0"/>
              <a:t>10</a:t>
            </a:fld>
            <a:endParaRPr lang="en-US"/>
          </a:p>
        </p:txBody>
      </p:sp>
    </p:spTree>
    <p:extLst>
      <p:ext uri="{BB962C8B-B14F-4D97-AF65-F5344CB8AC3E}">
        <p14:creationId xmlns:p14="http://schemas.microsoft.com/office/powerpoint/2010/main" val="2492948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www.nj.gov</a:t>
            </a:r>
            <a:r>
              <a:rPr lang="en-US" dirty="0"/>
              <a:t>/</a:t>
            </a:r>
            <a:r>
              <a:rPr lang="en-US" dirty="0" err="1"/>
              <a:t>drbc</a:t>
            </a:r>
            <a:r>
              <a:rPr lang="en-US" dirty="0"/>
              <a:t>/</a:t>
            </a:r>
            <a:r>
              <a:rPr lang="en-US" dirty="0" err="1"/>
              <a:t>edweb</a:t>
            </a:r>
            <a:r>
              <a:rPr lang="en-US" dirty="0"/>
              <a:t>/shad-</a:t>
            </a:r>
            <a:r>
              <a:rPr lang="en-US" dirty="0" err="1"/>
              <a:t>return.html</a:t>
            </a:r>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47</a:t>
            </a:fld>
            <a:endParaRPr lang="en-US"/>
          </a:p>
        </p:txBody>
      </p:sp>
    </p:spTree>
    <p:extLst>
      <p:ext uri="{BB962C8B-B14F-4D97-AF65-F5344CB8AC3E}">
        <p14:creationId xmlns:p14="http://schemas.microsoft.com/office/powerpoint/2010/main" val="3294342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Sabine, C.L., Feely, R.A., Gruber, N., Key, R.M., Lee, K., </a:t>
            </a:r>
            <a:r>
              <a:rPr lang="en-US" sz="1200" kern="1200" dirty="0" err="1">
                <a:solidFill>
                  <a:schemeClr val="tx1"/>
                </a:solidFill>
                <a:effectLst/>
                <a:latin typeface="+mn-lt"/>
                <a:ea typeface="+mn-ea"/>
                <a:cs typeface="+mn-cs"/>
              </a:rPr>
              <a:t>Bullister</a:t>
            </a:r>
            <a:r>
              <a:rPr lang="en-US" sz="1200" kern="1200" dirty="0">
                <a:solidFill>
                  <a:schemeClr val="tx1"/>
                </a:solidFill>
                <a:effectLst/>
                <a:latin typeface="+mn-lt"/>
                <a:ea typeface="+mn-ea"/>
                <a:cs typeface="+mn-cs"/>
              </a:rPr>
              <a:t>, J.L., </a:t>
            </a:r>
            <a:r>
              <a:rPr lang="en-US" sz="1200" kern="1200" dirty="0" err="1">
                <a:solidFill>
                  <a:schemeClr val="tx1"/>
                </a:solidFill>
                <a:effectLst/>
                <a:latin typeface="+mn-lt"/>
                <a:ea typeface="+mn-ea"/>
                <a:cs typeface="+mn-cs"/>
              </a:rPr>
              <a:t>Wanninkhof</a:t>
            </a:r>
            <a:r>
              <a:rPr lang="en-US" sz="1200" kern="1200" dirty="0">
                <a:solidFill>
                  <a:schemeClr val="tx1"/>
                </a:solidFill>
                <a:effectLst/>
                <a:latin typeface="+mn-lt"/>
                <a:ea typeface="+mn-ea"/>
                <a:cs typeface="+mn-cs"/>
              </a:rPr>
              <a:t>, R., Wong, C., Wallace, D.W., Tilbrook, B., 2004. The oceanic sink for anthropogenic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Science 305, 367-371.</a:t>
            </a:r>
          </a:p>
          <a:p>
            <a:endParaRPr lang="en-US" dirty="0"/>
          </a:p>
        </p:txBody>
      </p:sp>
      <p:sp>
        <p:nvSpPr>
          <p:cNvPr id="4" name="Slide Number Placeholder 3"/>
          <p:cNvSpPr>
            <a:spLocks noGrp="1"/>
          </p:cNvSpPr>
          <p:nvPr>
            <p:ph type="sldNum" sz="quarter" idx="10"/>
          </p:nvPr>
        </p:nvSpPr>
        <p:spPr/>
        <p:txBody>
          <a:bodyPr/>
          <a:lstStyle/>
          <a:p>
            <a:fld id="{63BABD61-09F0-4844-BEE5-FBDD59FCEF0D}" type="slidenum">
              <a:rPr lang="en-US" smtClean="0"/>
              <a:t>12</a:t>
            </a:fld>
            <a:endParaRPr lang="en-US"/>
          </a:p>
        </p:txBody>
      </p:sp>
    </p:spTree>
    <p:extLst>
      <p:ext uri="{BB962C8B-B14F-4D97-AF65-F5344CB8AC3E}">
        <p14:creationId xmlns:p14="http://schemas.microsoft.com/office/powerpoint/2010/main" val="327787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637B7B-5817-874C-A0B6-16848ECA1A2B}" type="slidenum">
              <a:rPr lang="en-US" smtClean="0"/>
              <a:t>17</a:t>
            </a:fld>
            <a:endParaRPr lang="en-US"/>
          </a:p>
        </p:txBody>
      </p:sp>
    </p:spTree>
    <p:extLst>
      <p:ext uri="{BB962C8B-B14F-4D97-AF65-F5344CB8AC3E}">
        <p14:creationId xmlns:p14="http://schemas.microsoft.com/office/powerpoint/2010/main" val="1850169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a fire coral that experienced severe bleaching in the 2016 mass bleaching event. The Ocean Agency / XL Catlin Seaview Survey / Richard </a:t>
            </a:r>
            <a:r>
              <a:rPr lang="en-US" dirty="0" err="1"/>
              <a:t>Vevers</a:t>
            </a:r>
            <a:r>
              <a:rPr lang="en-US" dirty="0"/>
              <a:t>. https://</a:t>
            </a:r>
            <a:r>
              <a:rPr lang="en-US" dirty="0" err="1"/>
              <a:t>www.vox.com</a:t>
            </a:r>
            <a:r>
              <a:rPr lang="en-US" dirty="0"/>
              <a:t>/science-and-health/2017/4/18/15272634/catastrophic-coral-bleaching-great-barrier-reef-map</a:t>
            </a:r>
          </a:p>
        </p:txBody>
      </p:sp>
      <p:sp>
        <p:nvSpPr>
          <p:cNvPr id="4" name="Slide Number Placeholder 3"/>
          <p:cNvSpPr>
            <a:spLocks noGrp="1"/>
          </p:cNvSpPr>
          <p:nvPr>
            <p:ph type="sldNum" sz="quarter" idx="10"/>
          </p:nvPr>
        </p:nvSpPr>
        <p:spPr/>
        <p:txBody>
          <a:bodyPr/>
          <a:lstStyle/>
          <a:p>
            <a:fld id="{79637B7B-5817-874C-A0B6-16848ECA1A2B}" type="slidenum">
              <a:rPr lang="en-US" smtClean="0"/>
              <a:t>18</a:t>
            </a:fld>
            <a:endParaRPr lang="en-US"/>
          </a:p>
        </p:txBody>
      </p:sp>
    </p:spTree>
    <p:extLst>
      <p:ext uri="{BB962C8B-B14F-4D97-AF65-F5344CB8AC3E}">
        <p14:creationId xmlns:p14="http://schemas.microsoft.com/office/powerpoint/2010/main" val="894158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Hughes, T.P., Kerry, J.T., </a:t>
            </a:r>
            <a:r>
              <a:rPr lang="en-US" sz="1200" kern="1200" dirty="0" err="1">
                <a:solidFill>
                  <a:schemeClr val="tx1"/>
                </a:solidFill>
                <a:effectLst/>
                <a:latin typeface="+mn-lt"/>
                <a:ea typeface="+mn-ea"/>
                <a:cs typeface="+mn-cs"/>
              </a:rPr>
              <a:t>Álvarez</a:t>
            </a:r>
            <a:r>
              <a:rPr lang="en-US" sz="1200" kern="1200" dirty="0">
                <a:solidFill>
                  <a:schemeClr val="tx1"/>
                </a:solidFill>
                <a:effectLst/>
                <a:latin typeface="+mn-lt"/>
                <a:ea typeface="+mn-ea"/>
                <a:cs typeface="+mn-cs"/>
              </a:rPr>
              <a:t>-Noriega, M., </a:t>
            </a:r>
            <a:r>
              <a:rPr lang="en-US" sz="1200" kern="1200" dirty="0" err="1">
                <a:solidFill>
                  <a:schemeClr val="tx1"/>
                </a:solidFill>
                <a:effectLst/>
                <a:latin typeface="+mn-lt"/>
                <a:ea typeface="+mn-ea"/>
                <a:cs typeface="+mn-cs"/>
              </a:rPr>
              <a:t>Álvarez</a:t>
            </a:r>
            <a:r>
              <a:rPr lang="en-US" sz="1200" kern="1200" dirty="0">
                <a:solidFill>
                  <a:schemeClr val="tx1"/>
                </a:solidFill>
                <a:effectLst/>
                <a:latin typeface="+mn-lt"/>
                <a:ea typeface="+mn-ea"/>
                <a:cs typeface="+mn-cs"/>
              </a:rPr>
              <a:t>-Romero, J.G., Anderson, K.D., Baird, A.H., Babcock, R.C., </a:t>
            </a:r>
            <a:r>
              <a:rPr lang="en-US" sz="1200" kern="1200" dirty="0" err="1">
                <a:solidFill>
                  <a:schemeClr val="tx1"/>
                </a:solidFill>
                <a:effectLst/>
                <a:latin typeface="+mn-lt"/>
                <a:ea typeface="+mn-ea"/>
                <a:cs typeface="+mn-cs"/>
              </a:rPr>
              <a:t>Beger</a:t>
            </a:r>
            <a:r>
              <a:rPr lang="en-US" sz="1200" kern="1200" dirty="0">
                <a:solidFill>
                  <a:schemeClr val="tx1"/>
                </a:solidFill>
                <a:effectLst/>
                <a:latin typeface="+mn-lt"/>
                <a:ea typeface="+mn-ea"/>
                <a:cs typeface="+mn-cs"/>
              </a:rPr>
              <a:t>, M., Bellwood, D.R., </a:t>
            </a:r>
            <a:r>
              <a:rPr lang="en-US" sz="1200" kern="1200" dirty="0" err="1">
                <a:solidFill>
                  <a:schemeClr val="tx1"/>
                </a:solidFill>
                <a:effectLst/>
                <a:latin typeface="+mn-lt"/>
                <a:ea typeface="+mn-ea"/>
                <a:cs typeface="+mn-cs"/>
              </a:rPr>
              <a:t>Berkelmans</a:t>
            </a:r>
            <a:r>
              <a:rPr lang="en-US" sz="1200" kern="1200" dirty="0">
                <a:solidFill>
                  <a:schemeClr val="tx1"/>
                </a:solidFill>
                <a:effectLst/>
                <a:latin typeface="+mn-lt"/>
                <a:ea typeface="+mn-ea"/>
                <a:cs typeface="+mn-cs"/>
              </a:rPr>
              <a:t>, R., Bridge, T.C., Butler, I.R., Byrne, M., </a:t>
            </a:r>
            <a:r>
              <a:rPr lang="en-US" sz="1200" kern="1200" dirty="0" err="1">
                <a:solidFill>
                  <a:schemeClr val="tx1"/>
                </a:solidFill>
                <a:effectLst/>
                <a:latin typeface="+mn-lt"/>
                <a:ea typeface="+mn-ea"/>
                <a:cs typeface="+mn-cs"/>
              </a:rPr>
              <a:t>Cantin</a:t>
            </a:r>
            <a:r>
              <a:rPr lang="en-US" sz="1200" kern="1200" dirty="0">
                <a:solidFill>
                  <a:schemeClr val="tx1"/>
                </a:solidFill>
                <a:effectLst/>
                <a:latin typeface="+mn-lt"/>
                <a:ea typeface="+mn-ea"/>
                <a:cs typeface="+mn-cs"/>
              </a:rPr>
              <a:t>, N.E., </a:t>
            </a:r>
            <a:r>
              <a:rPr lang="en-US" sz="1200" kern="1200" dirty="0" err="1">
                <a:solidFill>
                  <a:schemeClr val="tx1"/>
                </a:solidFill>
                <a:effectLst/>
                <a:latin typeface="+mn-lt"/>
                <a:ea typeface="+mn-ea"/>
                <a:cs typeface="+mn-cs"/>
              </a:rPr>
              <a:t>Comeau</a:t>
            </a:r>
            <a:r>
              <a:rPr lang="en-US" sz="1200" kern="1200" dirty="0">
                <a:solidFill>
                  <a:schemeClr val="tx1"/>
                </a:solidFill>
                <a:effectLst/>
                <a:latin typeface="+mn-lt"/>
                <a:ea typeface="+mn-ea"/>
                <a:cs typeface="+mn-cs"/>
              </a:rPr>
              <a:t>, S., Connolly, S.R., Cumming, G.S., Dalton, S.J., Diaz-Pulido, G., </a:t>
            </a:r>
            <a:r>
              <a:rPr lang="en-US" sz="1200" kern="1200" dirty="0" err="1">
                <a:solidFill>
                  <a:schemeClr val="tx1"/>
                </a:solidFill>
                <a:effectLst/>
                <a:latin typeface="+mn-lt"/>
                <a:ea typeface="+mn-ea"/>
                <a:cs typeface="+mn-cs"/>
              </a:rPr>
              <a:t>Eakin</a:t>
            </a:r>
            <a:r>
              <a:rPr lang="en-US" sz="1200" kern="1200" dirty="0">
                <a:solidFill>
                  <a:schemeClr val="tx1"/>
                </a:solidFill>
                <a:effectLst/>
                <a:latin typeface="+mn-lt"/>
                <a:ea typeface="+mn-ea"/>
                <a:cs typeface="+mn-cs"/>
              </a:rPr>
              <a:t>, C.M., </a:t>
            </a:r>
            <a:r>
              <a:rPr lang="en-US" sz="1200" kern="1200" dirty="0" err="1">
                <a:solidFill>
                  <a:schemeClr val="tx1"/>
                </a:solidFill>
                <a:effectLst/>
                <a:latin typeface="+mn-lt"/>
                <a:ea typeface="+mn-ea"/>
                <a:cs typeface="+mn-cs"/>
              </a:rPr>
              <a:t>Figueira</a:t>
            </a:r>
            <a:r>
              <a:rPr lang="en-US" sz="1200" kern="1200" dirty="0">
                <a:solidFill>
                  <a:schemeClr val="tx1"/>
                </a:solidFill>
                <a:effectLst/>
                <a:latin typeface="+mn-lt"/>
                <a:ea typeface="+mn-ea"/>
                <a:cs typeface="+mn-cs"/>
              </a:rPr>
              <a:t>, W.F., Gilmour, J.P., Harrison, H.B., Heron, S.F., </a:t>
            </a:r>
            <a:r>
              <a:rPr lang="en-US" sz="1200" kern="1200" dirty="0" err="1">
                <a:solidFill>
                  <a:schemeClr val="tx1"/>
                </a:solidFill>
                <a:effectLst/>
                <a:latin typeface="+mn-lt"/>
                <a:ea typeface="+mn-ea"/>
                <a:cs typeface="+mn-cs"/>
              </a:rPr>
              <a:t>Hoey</a:t>
            </a:r>
            <a:r>
              <a:rPr lang="en-US" sz="1200" kern="1200" dirty="0">
                <a:solidFill>
                  <a:schemeClr val="tx1"/>
                </a:solidFill>
                <a:effectLst/>
                <a:latin typeface="+mn-lt"/>
                <a:ea typeface="+mn-ea"/>
                <a:cs typeface="+mn-cs"/>
              </a:rPr>
              <a:t>, A.S., Hobbs, J.-P.A., </a:t>
            </a:r>
            <a:r>
              <a:rPr lang="en-US" sz="1200" kern="1200" dirty="0" err="1">
                <a:solidFill>
                  <a:schemeClr val="tx1"/>
                </a:solidFill>
                <a:effectLst/>
                <a:latin typeface="+mn-lt"/>
                <a:ea typeface="+mn-ea"/>
                <a:cs typeface="+mn-cs"/>
              </a:rPr>
              <a:t>Hoogenboom</a:t>
            </a:r>
            <a:r>
              <a:rPr lang="en-US" sz="1200" kern="1200" dirty="0">
                <a:solidFill>
                  <a:schemeClr val="tx1"/>
                </a:solidFill>
                <a:effectLst/>
                <a:latin typeface="+mn-lt"/>
                <a:ea typeface="+mn-ea"/>
                <a:cs typeface="+mn-cs"/>
              </a:rPr>
              <a:t>, M.O., Kennedy, E.V., </a:t>
            </a:r>
            <a:r>
              <a:rPr lang="en-US" sz="1200" kern="1200" dirty="0" err="1">
                <a:solidFill>
                  <a:schemeClr val="tx1"/>
                </a:solidFill>
                <a:effectLst/>
                <a:latin typeface="+mn-lt"/>
                <a:ea typeface="+mn-ea"/>
                <a:cs typeface="+mn-cs"/>
              </a:rPr>
              <a:t>Kuo</a:t>
            </a:r>
            <a:r>
              <a:rPr lang="en-US" sz="1200" kern="1200" dirty="0">
                <a:solidFill>
                  <a:schemeClr val="tx1"/>
                </a:solidFill>
                <a:effectLst/>
                <a:latin typeface="+mn-lt"/>
                <a:ea typeface="+mn-ea"/>
                <a:cs typeface="+mn-cs"/>
              </a:rPr>
              <a:t>, C.-y., Lough, J.M., Lowe, R.J., Liu, G., McCulloch, M.T., Malcolm, H.A., </a:t>
            </a:r>
            <a:r>
              <a:rPr lang="en-US" sz="1200" kern="1200" dirty="0" err="1">
                <a:solidFill>
                  <a:schemeClr val="tx1"/>
                </a:solidFill>
                <a:effectLst/>
                <a:latin typeface="+mn-lt"/>
                <a:ea typeface="+mn-ea"/>
                <a:cs typeface="+mn-cs"/>
              </a:rPr>
              <a:t>McWilliam</a:t>
            </a:r>
            <a:r>
              <a:rPr lang="en-US" sz="1200" kern="1200" dirty="0">
                <a:solidFill>
                  <a:schemeClr val="tx1"/>
                </a:solidFill>
                <a:effectLst/>
                <a:latin typeface="+mn-lt"/>
                <a:ea typeface="+mn-ea"/>
                <a:cs typeface="+mn-cs"/>
              </a:rPr>
              <a:t>, M.J., </a:t>
            </a:r>
            <a:r>
              <a:rPr lang="en-US" sz="1200" kern="1200" dirty="0" err="1">
                <a:solidFill>
                  <a:schemeClr val="tx1"/>
                </a:solidFill>
                <a:effectLst/>
                <a:latin typeface="+mn-lt"/>
                <a:ea typeface="+mn-ea"/>
                <a:cs typeface="+mn-cs"/>
              </a:rPr>
              <a:t>Pandolfi</a:t>
            </a:r>
            <a:r>
              <a:rPr lang="en-US" sz="1200" kern="1200" dirty="0">
                <a:solidFill>
                  <a:schemeClr val="tx1"/>
                </a:solidFill>
                <a:effectLst/>
                <a:latin typeface="+mn-lt"/>
                <a:ea typeface="+mn-ea"/>
                <a:cs typeface="+mn-cs"/>
              </a:rPr>
              <a:t>, J.M., Pears, R.J., Pratchett, M.S., </a:t>
            </a:r>
            <a:r>
              <a:rPr lang="en-US" sz="1200" kern="1200" dirty="0" err="1">
                <a:solidFill>
                  <a:schemeClr val="tx1"/>
                </a:solidFill>
                <a:effectLst/>
                <a:latin typeface="+mn-lt"/>
                <a:ea typeface="+mn-ea"/>
                <a:cs typeface="+mn-cs"/>
              </a:rPr>
              <a:t>Schoepf</a:t>
            </a:r>
            <a:r>
              <a:rPr lang="en-US" sz="1200" kern="1200" dirty="0">
                <a:solidFill>
                  <a:schemeClr val="tx1"/>
                </a:solidFill>
                <a:effectLst/>
                <a:latin typeface="+mn-lt"/>
                <a:ea typeface="+mn-ea"/>
                <a:cs typeface="+mn-cs"/>
              </a:rPr>
              <a:t>, V., Simpson, T., </a:t>
            </a:r>
            <a:r>
              <a:rPr lang="en-US" sz="1200" kern="1200" dirty="0" err="1">
                <a:solidFill>
                  <a:schemeClr val="tx1"/>
                </a:solidFill>
                <a:effectLst/>
                <a:latin typeface="+mn-lt"/>
                <a:ea typeface="+mn-ea"/>
                <a:cs typeface="+mn-cs"/>
              </a:rPr>
              <a:t>Skirving</a:t>
            </a:r>
            <a:r>
              <a:rPr lang="en-US" sz="1200" kern="1200" dirty="0">
                <a:solidFill>
                  <a:schemeClr val="tx1"/>
                </a:solidFill>
                <a:effectLst/>
                <a:latin typeface="+mn-lt"/>
                <a:ea typeface="+mn-ea"/>
                <a:cs typeface="+mn-cs"/>
              </a:rPr>
              <a:t>, W.J., Sommer, B., </a:t>
            </a:r>
            <a:r>
              <a:rPr lang="en-US" sz="1200" kern="1200" dirty="0" err="1">
                <a:solidFill>
                  <a:schemeClr val="tx1"/>
                </a:solidFill>
                <a:effectLst/>
                <a:latin typeface="+mn-lt"/>
                <a:ea typeface="+mn-ea"/>
                <a:cs typeface="+mn-cs"/>
              </a:rPr>
              <a:t>Torda</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Wachenfeld</a:t>
            </a:r>
            <a:r>
              <a:rPr lang="en-US" sz="1200" kern="1200" dirty="0">
                <a:solidFill>
                  <a:schemeClr val="tx1"/>
                </a:solidFill>
                <a:effectLst/>
                <a:latin typeface="+mn-lt"/>
                <a:ea typeface="+mn-ea"/>
                <a:cs typeface="+mn-cs"/>
              </a:rPr>
              <a:t>, D.R., Willis, B.L., Wilson, S.K., 2017. Global warming and recurrent mass bleaching of corals. Nature 543, 373–377.</a:t>
            </a:r>
            <a:endParaRPr lang="en-US" dirty="0"/>
          </a:p>
          <a:p>
            <a:endParaRPr lang="en-US" dirty="0"/>
          </a:p>
          <a:p>
            <a:r>
              <a:rPr lang="en-US" dirty="0"/>
              <a:t>Degree heating weeks are a bit complicated. First you compute the mean annual cycle in SST at monthly resolution. Second, of these 12 months, you find the month with the highest mean SST and you call it the maximum monthly mean (MMM) SST. The bleaching threshold is 1 </a:t>
            </a:r>
            <a:r>
              <a:rPr lang="en-US" dirty="0" err="1"/>
              <a:t>deg</a:t>
            </a:r>
            <a:r>
              <a:rPr lang="en-US" dirty="0"/>
              <a:t> C above the MMM. Third, you look at the past 12 weeks and find all of the half-week periods in which the 50-km SST is above the threshold. Call the exceedance DT. For each half week period, you multiply DT by 0.5 weeks. Then you add up all of these products to get DHW. Source: https://</a:t>
            </a:r>
            <a:r>
              <a:rPr lang="en-US" dirty="0" err="1"/>
              <a:t>coralreefwatch.noaa.gov</a:t>
            </a:r>
            <a:r>
              <a:rPr lang="en-US" dirty="0"/>
              <a:t>/satellite/education/tutorial/crw24_dhw_product.php</a:t>
            </a:r>
          </a:p>
          <a:p>
            <a:endParaRPr lang="en-US" dirty="0"/>
          </a:p>
          <a:p>
            <a:endParaRPr lang="en-US" dirty="0"/>
          </a:p>
        </p:txBody>
      </p:sp>
      <p:sp>
        <p:nvSpPr>
          <p:cNvPr id="4" name="Slide Number Placeholder 3"/>
          <p:cNvSpPr>
            <a:spLocks noGrp="1"/>
          </p:cNvSpPr>
          <p:nvPr>
            <p:ph type="sldNum" sz="quarter" idx="10"/>
          </p:nvPr>
        </p:nvSpPr>
        <p:spPr/>
        <p:txBody>
          <a:bodyPr/>
          <a:lstStyle/>
          <a:p>
            <a:fld id="{79637B7B-5817-874C-A0B6-16848ECA1A2B}" type="slidenum">
              <a:rPr lang="en-US" smtClean="0"/>
              <a:t>19</a:t>
            </a:fld>
            <a:endParaRPr lang="en-US"/>
          </a:p>
        </p:txBody>
      </p:sp>
    </p:spTree>
    <p:extLst>
      <p:ext uri="{BB962C8B-B14F-4D97-AF65-F5344CB8AC3E}">
        <p14:creationId xmlns:p14="http://schemas.microsoft.com/office/powerpoint/2010/main" val="3467893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Eakin</a:t>
            </a:r>
            <a:r>
              <a:rPr lang="en-US" sz="1200" kern="1200" dirty="0">
                <a:solidFill>
                  <a:schemeClr val="tx1"/>
                </a:solidFill>
                <a:effectLst/>
                <a:latin typeface="+mn-lt"/>
                <a:ea typeface="+mn-ea"/>
                <a:cs typeface="+mn-cs"/>
              </a:rPr>
              <a:t>, C.M., Liu, G., Gomez, A.M., De La </a:t>
            </a:r>
            <a:r>
              <a:rPr lang="en-US" sz="1200" kern="1200" dirty="0" err="1">
                <a:solidFill>
                  <a:schemeClr val="tx1"/>
                </a:solidFill>
                <a:effectLst/>
                <a:latin typeface="+mn-lt"/>
                <a:ea typeface="+mn-ea"/>
                <a:cs typeface="+mn-cs"/>
              </a:rPr>
              <a:t>Cour</a:t>
            </a:r>
            <a:r>
              <a:rPr lang="en-US" sz="1200" kern="1200" dirty="0">
                <a:solidFill>
                  <a:schemeClr val="tx1"/>
                </a:solidFill>
                <a:effectLst/>
                <a:latin typeface="+mn-lt"/>
                <a:ea typeface="+mn-ea"/>
                <a:cs typeface="+mn-cs"/>
              </a:rPr>
              <a:t>, J.L., Heron, S.F., </a:t>
            </a:r>
            <a:r>
              <a:rPr lang="en-US" sz="1200" kern="1200" dirty="0" err="1">
                <a:solidFill>
                  <a:schemeClr val="tx1"/>
                </a:solidFill>
                <a:effectLst/>
                <a:latin typeface="+mn-lt"/>
                <a:ea typeface="+mn-ea"/>
                <a:cs typeface="+mn-cs"/>
              </a:rPr>
              <a:t>Skirving</a:t>
            </a:r>
            <a:r>
              <a:rPr lang="en-US" sz="1200" kern="1200" dirty="0">
                <a:solidFill>
                  <a:schemeClr val="tx1"/>
                </a:solidFill>
                <a:effectLst/>
                <a:latin typeface="+mn-lt"/>
                <a:ea typeface="+mn-ea"/>
                <a:cs typeface="+mn-cs"/>
              </a:rPr>
              <a:t>, W.J., Geiger, E.F., Marsh, B.L., </a:t>
            </a:r>
            <a:r>
              <a:rPr lang="en-US" sz="1200" kern="1200" dirty="0" err="1">
                <a:solidFill>
                  <a:schemeClr val="tx1"/>
                </a:solidFill>
                <a:effectLst/>
                <a:latin typeface="+mn-lt"/>
                <a:ea typeface="+mn-ea"/>
                <a:cs typeface="+mn-cs"/>
              </a:rPr>
              <a:t>Tirak</a:t>
            </a:r>
            <a:r>
              <a:rPr lang="en-US" sz="1200" kern="1200" dirty="0">
                <a:solidFill>
                  <a:schemeClr val="tx1"/>
                </a:solidFill>
                <a:effectLst/>
                <a:latin typeface="+mn-lt"/>
                <a:ea typeface="+mn-ea"/>
                <a:cs typeface="+mn-cs"/>
              </a:rPr>
              <a:t>, K.V., Strong, A.E., 2018. Sidebar 3.1: Unprecedented Three Years of Global Coral Bleaching 2014–17. Bulletin of the American Meteorological Society 9, S74–75.</a:t>
            </a:r>
          </a:p>
        </p:txBody>
      </p:sp>
      <p:sp>
        <p:nvSpPr>
          <p:cNvPr id="4" name="Slide Number Placeholder 3"/>
          <p:cNvSpPr>
            <a:spLocks noGrp="1"/>
          </p:cNvSpPr>
          <p:nvPr>
            <p:ph type="sldNum" sz="quarter" idx="10"/>
          </p:nvPr>
        </p:nvSpPr>
        <p:spPr/>
        <p:txBody>
          <a:bodyPr/>
          <a:lstStyle/>
          <a:p>
            <a:fld id="{79637B7B-5817-874C-A0B6-16848ECA1A2B}" type="slidenum">
              <a:rPr lang="en-US" smtClean="0"/>
              <a:t>20</a:t>
            </a:fld>
            <a:endParaRPr lang="en-US"/>
          </a:p>
        </p:txBody>
      </p:sp>
    </p:spTree>
    <p:extLst>
      <p:ext uri="{BB962C8B-B14F-4D97-AF65-F5344CB8AC3E}">
        <p14:creationId xmlns:p14="http://schemas.microsoft.com/office/powerpoint/2010/main" val="932292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Trenberth, K.E., Cheng, L., Jacobs, P., Zhang, Y., </a:t>
            </a:r>
            <a:r>
              <a:rPr lang="en-US" sz="1200" kern="1200" dirty="0" err="1">
                <a:solidFill>
                  <a:schemeClr val="tx1"/>
                </a:solidFill>
                <a:effectLst/>
                <a:latin typeface="+mn-lt"/>
                <a:ea typeface="+mn-ea"/>
                <a:cs typeface="+mn-cs"/>
              </a:rPr>
              <a:t>Fasullo</a:t>
            </a:r>
            <a:r>
              <a:rPr lang="en-US" sz="1200" kern="1200" dirty="0">
                <a:solidFill>
                  <a:schemeClr val="tx1"/>
                </a:solidFill>
                <a:effectLst/>
                <a:latin typeface="+mn-lt"/>
                <a:ea typeface="+mn-ea"/>
                <a:cs typeface="+mn-cs"/>
              </a:rPr>
              <a:t>, J., 2018. Hurricane Harvey Links to Ocean Heat Content and Climate Change Adaptation. Earth's Future 6, 730-744.</a:t>
            </a:r>
          </a:p>
        </p:txBody>
      </p:sp>
      <p:sp>
        <p:nvSpPr>
          <p:cNvPr id="4" name="Slide Number Placeholder 3"/>
          <p:cNvSpPr>
            <a:spLocks noGrp="1"/>
          </p:cNvSpPr>
          <p:nvPr>
            <p:ph type="sldNum" sz="quarter" idx="10"/>
          </p:nvPr>
        </p:nvSpPr>
        <p:spPr/>
        <p:txBody>
          <a:bodyPr/>
          <a:lstStyle/>
          <a:p>
            <a:fld id="{79637B7B-5817-874C-A0B6-16848ECA1A2B}" type="slidenum">
              <a:rPr lang="en-US" smtClean="0"/>
              <a:t>21</a:t>
            </a:fld>
            <a:endParaRPr lang="en-US"/>
          </a:p>
        </p:txBody>
      </p:sp>
    </p:spTree>
    <p:extLst>
      <p:ext uri="{BB962C8B-B14F-4D97-AF65-F5344CB8AC3E}">
        <p14:creationId xmlns:p14="http://schemas.microsoft.com/office/powerpoint/2010/main" val="219833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E80666-FB37-4B36-9149-507F3B0178E3}"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0D613-13EC-1942-BF34-CCF4A2771741}" type="slidenum">
              <a:rPr lang="en-US" smtClean="0"/>
              <a:t>‹#›</a:t>
            </a:fld>
            <a:endParaRPr lang="en-US"/>
          </a:p>
        </p:txBody>
      </p:sp>
    </p:spTree>
    <p:extLst>
      <p:ext uri="{BB962C8B-B14F-4D97-AF65-F5344CB8AC3E}">
        <p14:creationId xmlns:p14="http://schemas.microsoft.com/office/powerpoint/2010/main" val="3045993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D76E0-F2CD-1343-B8EE-6CEFFB765EC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3858927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D76E0-F2CD-1343-B8EE-6CEFFB765EC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2608304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856108" y="119646"/>
            <a:ext cx="7287891" cy="506849"/>
          </a:xfrm>
        </p:spPr>
        <p:txBody>
          <a:bodyPr anchor="ct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pic>
        <p:nvPicPr>
          <p:cNvPr id="7"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810" y="8"/>
            <a:ext cx="1311834" cy="746125"/>
          </a:xfrm>
          <a:prstGeom prst="rect">
            <a:avLst/>
          </a:prstGeom>
        </p:spPr>
      </p:pic>
      <p:pic>
        <p:nvPicPr>
          <p:cNvPr id="5"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8"/>
            <a:ext cx="1741456" cy="746125"/>
          </a:xfrm>
          <a:prstGeom prst="rect">
            <a:avLst/>
          </a:prstGeom>
        </p:spPr>
      </p:pic>
      <p:cxnSp>
        <p:nvCxnSpPr>
          <p:cNvPr id="6" name="Straight Connector 5"/>
          <p:cNvCxnSpPr/>
          <p:nvPr userDrawn="1"/>
        </p:nvCxnSpPr>
        <p:spPr>
          <a:xfrm>
            <a:off x="0" y="746125"/>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40497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17EAFBD-D845-8F40-9EBC-69A828920208}"/>
              </a:ext>
            </a:extLst>
          </p:cNvPr>
          <p:cNvSpPr>
            <a:spLocks noGrp="1"/>
          </p:cNvSpPr>
          <p:nvPr>
            <p:ph type="sldNum" sz="quarter" idx="10"/>
          </p:nvPr>
        </p:nvSpPr>
        <p:spPr/>
        <p:txBody>
          <a:bodyPr/>
          <a:lstStyle>
            <a:lvl1pPr>
              <a:defRPr/>
            </a:lvl1pPr>
          </a:lstStyle>
          <a:p>
            <a:pPr>
              <a:defRPr/>
            </a:pPr>
            <a:fld id="{3A6A8BC8-A7AB-5E4D-A8F8-7867AFBFE7F7}" type="slidenum">
              <a:rPr lang="en-US" altLang="en-US"/>
              <a:pPr>
                <a:defRPr/>
              </a:pPr>
              <a:t>‹#›</a:t>
            </a:fld>
            <a:endParaRPr lang="en-US" altLang="en-US"/>
          </a:p>
        </p:txBody>
      </p:sp>
    </p:spTree>
    <p:extLst>
      <p:ext uri="{BB962C8B-B14F-4D97-AF65-F5344CB8AC3E}">
        <p14:creationId xmlns:p14="http://schemas.microsoft.com/office/powerpoint/2010/main" val="3174419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D76E0-F2CD-1343-B8EE-6CEFFB765EC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3052782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196165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D76E0-F2CD-1343-B8EE-6CEFFB765EC5}"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2069414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D76E0-F2CD-1343-B8EE-6CEFFB765EC5}"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1866084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D76E0-F2CD-1343-B8EE-6CEFFB765EC5}"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1537032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D76E0-F2CD-1343-B8EE-6CEFFB765EC5}"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394839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7D76E0-F2CD-1343-B8EE-6CEFFB765EC5}"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341206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7D76E0-F2CD-1343-B8EE-6CEFFB765EC5}"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C64375-9228-974E-92EB-72F81087F970}" type="slidenum">
              <a:rPr lang="en-US" smtClean="0"/>
              <a:t>‹#›</a:t>
            </a:fld>
            <a:endParaRPr lang="en-US"/>
          </a:p>
        </p:txBody>
      </p:sp>
    </p:spTree>
    <p:extLst>
      <p:ext uri="{BB962C8B-B14F-4D97-AF65-F5344CB8AC3E}">
        <p14:creationId xmlns:p14="http://schemas.microsoft.com/office/powerpoint/2010/main" val="1884707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chemeClr val="bg1"/>
            </a:gs>
            <a:gs pos="100000">
              <a:srgbClr val="000000"/>
            </a:gs>
            <a:gs pos="97000">
              <a:schemeClr val="tx2">
                <a:lumMod val="40000"/>
                <a:lumOff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D76E0-F2CD-1343-B8EE-6CEFFB765EC5}" type="datetimeFigureOut">
              <a:rPr lang="en-US" smtClean="0"/>
              <a:t>1/13/2021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C64375-9228-974E-92EB-72F81087F970}" type="slidenum">
              <a:rPr lang="en-US" smtClean="0"/>
              <a:t>‹#›</a:t>
            </a:fld>
            <a:endParaRPr lang="en-US"/>
          </a:p>
        </p:txBody>
      </p:sp>
    </p:spTree>
    <p:extLst>
      <p:ext uri="{BB962C8B-B14F-4D97-AF65-F5344CB8AC3E}">
        <p14:creationId xmlns:p14="http://schemas.microsoft.com/office/powerpoint/2010/main" val="728407218"/>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 id="2147485109" r:id="rId12"/>
    <p:sldLayoutId id="2147485110"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epa.gov/ocean-acidification/understanding-science-ocean-and-coastal-acidificatio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epa.gov/ocean-acidification/understanding-science-ocean-and-coastal-acidification"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emf"/></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8314" y="970837"/>
            <a:ext cx="7787372" cy="1569660"/>
          </a:xfrm>
          <a:prstGeom prst="rect">
            <a:avLst/>
          </a:prstGeom>
          <a:noFill/>
        </p:spPr>
        <p:txBody>
          <a:bodyPr wrap="square" rtlCol="0">
            <a:spAutoFit/>
          </a:bodyPr>
          <a:lstStyle/>
          <a:p>
            <a:pPr algn="ctr"/>
            <a:r>
              <a:rPr lang="en-US" sz="4800" b="1" dirty="0"/>
              <a:t>The oceans</a:t>
            </a:r>
          </a:p>
          <a:p>
            <a:pPr algn="ctr"/>
            <a:r>
              <a:rPr lang="en-US" sz="4800" b="1" dirty="0"/>
              <a:t>and climate change</a:t>
            </a:r>
            <a:endParaRPr lang="en-US" sz="4800" dirty="0"/>
          </a:p>
        </p:txBody>
      </p:sp>
      <p:sp>
        <p:nvSpPr>
          <p:cNvPr id="8" name="Subtitle 2"/>
          <p:cNvSpPr txBox="1">
            <a:spLocks/>
          </p:cNvSpPr>
          <p:nvPr/>
        </p:nvSpPr>
        <p:spPr>
          <a:xfrm>
            <a:off x="723899" y="3154024"/>
            <a:ext cx="7696201" cy="1839283"/>
          </a:xfrm>
          <a:prstGeom prst="rect">
            <a:avLst/>
          </a:prstGeom>
          <a:no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a:t>Raymond Najjar</a:t>
            </a:r>
          </a:p>
          <a:p>
            <a:pPr marL="0" indent="0" algn="ctr">
              <a:buNone/>
            </a:pPr>
            <a:r>
              <a:rPr lang="en-US" sz="2400" dirty="0"/>
              <a:t>Professor of Oceanography</a:t>
            </a:r>
          </a:p>
          <a:p>
            <a:pPr marL="0" indent="0" algn="ctr">
              <a:buNone/>
            </a:pPr>
            <a:r>
              <a:rPr lang="en-US" sz="2400" dirty="0"/>
              <a:t>Department of Meteorology and Atmospheric Science</a:t>
            </a:r>
          </a:p>
          <a:p>
            <a:pPr marL="0" indent="0" algn="ctr">
              <a:buNone/>
            </a:pPr>
            <a:r>
              <a:rPr lang="en-US" sz="2400" dirty="0"/>
              <a:t>The Pennsylvania State University</a:t>
            </a:r>
          </a:p>
          <a:p>
            <a:pPr marL="0" indent="0" algn="ctr">
              <a:buNone/>
            </a:pPr>
            <a:r>
              <a:rPr lang="en-US" sz="2400" dirty="0"/>
              <a:t>rgn1@psu.edu</a:t>
            </a:r>
          </a:p>
        </p:txBody>
      </p:sp>
      <p:sp>
        <p:nvSpPr>
          <p:cNvPr id="9" name="TextBox 8"/>
          <p:cNvSpPr txBox="1"/>
          <p:nvPr/>
        </p:nvSpPr>
        <p:spPr>
          <a:xfrm>
            <a:off x="185818" y="5788714"/>
            <a:ext cx="8734567" cy="707886"/>
          </a:xfrm>
          <a:prstGeom prst="rect">
            <a:avLst/>
          </a:prstGeom>
          <a:noFill/>
        </p:spPr>
        <p:txBody>
          <a:bodyPr wrap="square" lIns="91440" tIns="45720" rIns="91440" bIns="45720" rtlCol="0" anchor="t">
            <a:spAutoFit/>
          </a:bodyPr>
          <a:lstStyle/>
          <a:p>
            <a:pPr algn="ctr"/>
            <a:r>
              <a:rPr lang="en-US" sz="2000" dirty="0"/>
              <a:t>Presentation for Foxdale Village, State College, PA</a:t>
            </a:r>
          </a:p>
          <a:p>
            <a:pPr algn="ctr"/>
            <a:r>
              <a:rPr lang="en-US" sz="2000" dirty="0"/>
              <a:t>January 13, 2021</a:t>
            </a:r>
            <a:endParaRPr lang="en-US" sz="2000" dirty="0">
              <a:cs typeface="Calibri"/>
            </a:endParaRPr>
          </a:p>
        </p:txBody>
      </p:sp>
    </p:spTree>
    <p:extLst>
      <p:ext uri="{BB962C8B-B14F-4D97-AF65-F5344CB8AC3E}">
        <p14:creationId xmlns:p14="http://schemas.microsoft.com/office/powerpoint/2010/main" val="2664704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F996EB-EA37-CE4F-BB9E-3A12EB8BC2AC}"/>
              </a:ext>
            </a:extLst>
          </p:cNvPr>
          <p:cNvSpPr>
            <a:spLocks noGrp="1"/>
          </p:cNvSpPr>
          <p:nvPr>
            <p:ph idx="1"/>
          </p:nvPr>
        </p:nvSpPr>
        <p:spPr>
          <a:xfrm>
            <a:off x="154983" y="205353"/>
            <a:ext cx="8423329" cy="1112004"/>
          </a:xfrm>
        </p:spPr>
        <p:txBody>
          <a:bodyPr/>
          <a:lstStyle/>
          <a:p>
            <a:pPr marL="0" indent="0">
              <a:buNone/>
            </a:pPr>
            <a:r>
              <a:rPr lang="en-US" dirty="0"/>
              <a:t>The ocean is the largest reservoir of carbon on Earth that readily exchanges with the atmosphere</a:t>
            </a:r>
          </a:p>
        </p:txBody>
      </p:sp>
      <p:pic>
        <p:nvPicPr>
          <p:cNvPr id="4" name="Picture 3">
            <a:extLst>
              <a:ext uri="{FF2B5EF4-FFF2-40B4-BE49-F238E27FC236}">
                <a16:creationId xmlns:a16="http://schemas.microsoft.com/office/drawing/2014/main" id="{53602140-E3DC-DF4B-9924-856E7275B22D}"/>
              </a:ext>
            </a:extLst>
          </p:cNvPr>
          <p:cNvPicPr>
            <a:picLocks noChangeAspect="1"/>
          </p:cNvPicPr>
          <p:nvPr/>
        </p:nvPicPr>
        <p:blipFill rotWithShape="1">
          <a:blip r:embed="rId3"/>
          <a:srcRect l="4729" t="19531" r="32694" b="8814"/>
          <a:stretch/>
        </p:blipFill>
        <p:spPr>
          <a:xfrm>
            <a:off x="1255594" y="1415954"/>
            <a:ext cx="6332561" cy="4961071"/>
          </a:xfrm>
          <a:prstGeom prst="rect">
            <a:avLst/>
          </a:prstGeom>
        </p:spPr>
      </p:pic>
      <p:sp>
        <p:nvSpPr>
          <p:cNvPr id="5" name="TextBox 4">
            <a:extLst>
              <a:ext uri="{FF2B5EF4-FFF2-40B4-BE49-F238E27FC236}">
                <a16:creationId xmlns:a16="http://schemas.microsoft.com/office/drawing/2014/main" id="{803514A0-E7A3-EE43-8952-761AD5961AE5}"/>
              </a:ext>
            </a:extLst>
          </p:cNvPr>
          <p:cNvSpPr txBox="1"/>
          <p:nvPr/>
        </p:nvSpPr>
        <p:spPr>
          <a:xfrm>
            <a:off x="108490" y="6431795"/>
            <a:ext cx="1715085" cy="400110"/>
          </a:xfrm>
          <a:prstGeom prst="rect">
            <a:avLst/>
          </a:prstGeom>
          <a:noFill/>
        </p:spPr>
        <p:txBody>
          <a:bodyPr wrap="none" rtlCol="0">
            <a:spAutoFit/>
          </a:bodyPr>
          <a:lstStyle/>
          <a:p>
            <a:r>
              <a:rPr lang="en-US" sz="2000" dirty="0"/>
              <a:t>Schmitt (2018)</a:t>
            </a:r>
          </a:p>
        </p:txBody>
      </p:sp>
    </p:spTree>
    <p:extLst>
      <p:ext uri="{BB962C8B-B14F-4D97-AF65-F5344CB8AC3E}">
        <p14:creationId xmlns:p14="http://schemas.microsoft.com/office/powerpoint/2010/main" val="983191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809F-E9CB-4387-A609-B2610B9D84E2}"/>
              </a:ext>
            </a:extLst>
          </p:cNvPr>
          <p:cNvSpPr>
            <a:spLocks noGrp="1"/>
          </p:cNvSpPr>
          <p:nvPr>
            <p:ph type="title"/>
          </p:nvPr>
        </p:nvSpPr>
        <p:spPr>
          <a:xfrm>
            <a:off x="1088685" y="1460641"/>
            <a:ext cx="4726327" cy="786926"/>
          </a:xfrm>
        </p:spPr>
        <p:txBody>
          <a:bodyPr>
            <a:normAutofit/>
          </a:bodyPr>
          <a:lstStyle/>
          <a:p>
            <a:r>
              <a:rPr lang="en-US" dirty="0"/>
              <a:t>CO</a:t>
            </a:r>
            <a:r>
              <a:rPr lang="en-US" baseline="-25000" dirty="0"/>
              <a:t>2</a:t>
            </a:r>
            <a:r>
              <a:rPr lang="en-US" dirty="0"/>
              <a:t> and Water</a:t>
            </a:r>
          </a:p>
        </p:txBody>
      </p:sp>
      <p:sp>
        <p:nvSpPr>
          <p:cNvPr id="3" name="Content Placeholder 2">
            <a:extLst>
              <a:ext uri="{FF2B5EF4-FFF2-40B4-BE49-F238E27FC236}">
                <a16:creationId xmlns:a16="http://schemas.microsoft.com/office/drawing/2014/main" id="{7076C148-95F0-460A-A909-D3BF4B3DEDD5}"/>
              </a:ext>
            </a:extLst>
          </p:cNvPr>
          <p:cNvSpPr>
            <a:spLocks noGrp="1"/>
          </p:cNvSpPr>
          <p:nvPr>
            <p:ph idx="1"/>
          </p:nvPr>
        </p:nvSpPr>
        <p:spPr>
          <a:xfrm>
            <a:off x="1088685" y="2369049"/>
            <a:ext cx="4726327" cy="3082264"/>
          </a:xfrm>
        </p:spPr>
        <p:txBody>
          <a:bodyPr>
            <a:normAutofit/>
          </a:bodyPr>
          <a:lstStyle/>
          <a:p>
            <a:endParaRPr lang="en-US" sz="2100" dirty="0"/>
          </a:p>
          <a:p>
            <a:endParaRPr lang="en-US" sz="2100" dirty="0"/>
          </a:p>
        </p:txBody>
      </p:sp>
      <p:pic>
        <p:nvPicPr>
          <p:cNvPr id="5" name="Picture 4" descr="A close up of a logo&#10;&#10;Description automatically generated">
            <a:hlinkClick r:id="rId2"/>
            <a:extLst>
              <a:ext uri="{FF2B5EF4-FFF2-40B4-BE49-F238E27FC236}">
                <a16:creationId xmlns:a16="http://schemas.microsoft.com/office/drawing/2014/main" id="{214944C0-4378-4AA6-9412-06AB5760B204}"/>
              </a:ext>
            </a:extLst>
          </p:cNvPr>
          <p:cNvPicPr>
            <a:picLocks noChangeAspect="1"/>
          </p:cNvPicPr>
          <p:nvPr/>
        </p:nvPicPr>
        <p:blipFill>
          <a:blip r:embed="rId3"/>
          <a:stretch>
            <a:fillRect/>
          </a:stretch>
        </p:blipFill>
        <p:spPr>
          <a:xfrm>
            <a:off x="153362" y="170481"/>
            <a:ext cx="8837276" cy="4970967"/>
          </a:xfrm>
          <a:prstGeom prst="rect">
            <a:avLst/>
          </a:prstGeom>
        </p:spPr>
      </p:pic>
      <p:sp>
        <p:nvSpPr>
          <p:cNvPr id="4" name="TextBox 3">
            <a:extLst>
              <a:ext uri="{FF2B5EF4-FFF2-40B4-BE49-F238E27FC236}">
                <a16:creationId xmlns:a16="http://schemas.microsoft.com/office/drawing/2014/main" id="{BC43E3B6-4BF1-6246-A8EB-FD5AD436F60B}"/>
              </a:ext>
            </a:extLst>
          </p:cNvPr>
          <p:cNvSpPr txBox="1"/>
          <p:nvPr/>
        </p:nvSpPr>
        <p:spPr>
          <a:xfrm>
            <a:off x="975007" y="5331416"/>
            <a:ext cx="6964214" cy="584775"/>
          </a:xfrm>
          <a:prstGeom prst="rect">
            <a:avLst/>
          </a:prstGeom>
          <a:noFill/>
        </p:spPr>
        <p:txBody>
          <a:bodyPr wrap="none" rtlCol="0">
            <a:spAutoFit/>
          </a:bodyPr>
          <a:lstStyle/>
          <a:p>
            <a:r>
              <a:rPr lang="en-US" sz="3200" dirty="0"/>
              <a:t>H</a:t>
            </a:r>
            <a:r>
              <a:rPr lang="en-US" sz="3200" baseline="-25000" dirty="0"/>
              <a:t>2</a:t>
            </a:r>
            <a:r>
              <a:rPr lang="en-US" sz="3200" dirty="0"/>
              <a:t>CO</a:t>
            </a:r>
            <a:r>
              <a:rPr lang="en-US" sz="3200" baseline="-25000" dirty="0"/>
              <a:t>3</a:t>
            </a:r>
            <a:r>
              <a:rPr lang="en-US" sz="3200" dirty="0"/>
              <a:t> </a:t>
            </a:r>
            <a:r>
              <a:rPr lang="en-US" sz="3200" dirty="0">
                <a:sym typeface="Wingdings" pitchFamily="2" charset="2"/>
              </a:rPr>
              <a:t></a:t>
            </a:r>
            <a:r>
              <a:rPr lang="en-US" sz="3200" dirty="0"/>
              <a:t> H</a:t>
            </a:r>
            <a:r>
              <a:rPr lang="en-US" sz="3200" baseline="30000" dirty="0"/>
              <a:t>+</a:t>
            </a:r>
            <a:r>
              <a:rPr lang="en-US" sz="3200" b="1" dirty="0">
                <a:solidFill>
                  <a:srgbClr val="FF0000"/>
                </a:solidFill>
              </a:rPr>
              <a:t> </a:t>
            </a:r>
            <a:r>
              <a:rPr lang="en-US" sz="3200" dirty="0"/>
              <a:t>+ CO</a:t>
            </a:r>
            <a:r>
              <a:rPr lang="en-US" sz="3200" baseline="-25000" dirty="0"/>
              <a:t>3</a:t>
            </a:r>
            <a:r>
              <a:rPr lang="en-US" sz="3200" baseline="30000" dirty="0"/>
              <a:t>2–</a:t>
            </a:r>
            <a:r>
              <a:rPr lang="en-US" sz="3200" dirty="0"/>
              <a:t> </a:t>
            </a:r>
            <a:r>
              <a:rPr lang="en-US" sz="3200" dirty="0">
                <a:sym typeface="Wingdings" pitchFamily="2" charset="2"/>
              </a:rPr>
              <a:t></a:t>
            </a:r>
            <a:r>
              <a:rPr lang="en-US" sz="3200" dirty="0"/>
              <a:t> 2H</a:t>
            </a:r>
            <a:r>
              <a:rPr lang="en-US" sz="3200" baseline="30000" dirty="0"/>
              <a:t>+</a:t>
            </a:r>
            <a:r>
              <a:rPr lang="en-US" sz="3200" dirty="0"/>
              <a:t> + HCO</a:t>
            </a:r>
            <a:r>
              <a:rPr lang="en-US" sz="3200" baseline="-25000" dirty="0"/>
              <a:t>3</a:t>
            </a:r>
            <a:r>
              <a:rPr lang="en-US" sz="3200" baseline="30000" dirty="0"/>
              <a:t>–</a:t>
            </a:r>
            <a:r>
              <a:rPr lang="en-US" sz="3200" dirty="0"/>
              <a:t> </a:t>
            </a:r>
          </a:p>
        </p:txBody>
      </p:sp>
      <p:sp>
        <p:nvSpPr>
          <p:cNvPr id="8" name="TextBox 7">
            <a:extLst>
              <a:ext uri="{FF2B5EF4-FFF2-40B4-BE49-F238E27FC236}">
                <a16:creationId xmlns:a16="http://schemas.microsoft.com/office/drawing/2014/main" id="{9A74B8A6-CAB7-124E-BBDE-4E14EB38863D}"/>
              </a:ext>
            </a:extLst>
          </p:cNvPr>
          <p:cNvSpPr txBox="1"/>
          <p:nvPr/>
        </p:nvSpPr>
        <p:spPr>
          <a:xfrm>
            <a:off x="1113295" y="3701512"/>
            <a:ext cx="5467394" cy="584775"/>
          </a:xfrm>
          <a:prstGeom prst="rect">
            <a:avLst/>
          </a:prstGeom>
          <a:noFill/>
        </p:spPr>
        <p:txBody>
          <a:bodyPr wrap="none" rtlCol="0">
            <a:spAutoFit/>
          </a:bodyPr>
          <a:lstStyle/>
          <a:p>
            <a:r>
              <a:rPr lang="en-US" sz="3200" dirty="0"/>
              <a:t>CO</a:t>
            </a:r>
            <a:r>
              <a:rPr lang="en-US" sz="3200" baseline="-25000" dirty="0"/>
              <a:t>2</a:t>
            </a:r>
            <a:r>
              <a:rPr lang="en-US" sz="3200" dirty="0"/>
              <a:t>        +     H</a:t>
            </a:r>
            <a:r>
              <a:rPr lang="en-US" sz="3200" baseline="-25000" dirty="0"/>
              <a:t>2</a:t>
            </a:r>
            <a:r>
              <a:rPr lang="en-US" sz="3200" dirty="0"/>
              <a:t>O   </a:t>
            </a:r>
            <a:r>
              <a:rPr lang="en-US" sz="3200" dirty="0">
                <a:sym typeface="Wingdings" pitchFamily="2" charset="2"/>
              </a:rPr>
              <a:t></a:t>
            </a:r>
            <a:r>
              <a:rPr lang="en-US" sz="3200" dirty="0"/>
              <a:t>     H</a:t>
            </a:r>
            <a:r>
              <a:rPr lang="en-US" sz="3200" baseline="-25000" dirty="0"/>
              <a:t>2</a:t>
            </a:r>
            <a:r>
              <a:rPr lang="en-US" sz="3200" dirty="0"/>
              <a:t>CO</a:t>
            </a:r>
            <a:r>
              <a:rPr lang="en-US" sz="3200" baseline="-25000" dirty="0"/>
              <a:t>3</a:t>
            </a:r>
            <a:endParaRPr lang="en-US" sz="3200" dirty="0"/>
          </a:p>
        </p:txBody>
      </p:sp>
    </p:spTree>
    <p:extLst>
      <p:ext uri="{BB962C8B-B14F-4D97-AF65-F5344CB8AC3E}">
        <p14:creationId xmlns:p14="http://schemas.microsoft.com/office/powerpoint/2010/main" val="390250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Storage of anthropogenic CO</a:t>
            </a:r>
            <a:r>
              <a:rPr lang="en-US" baseline="-25000" dirty="0"/>
              <a:t>2</a:t>
            </a:r>
            <a:r>
              <a:rPr lang="en-US" dirty="0"/>
              <a:t> in the ocean</a:t>
            </a:r>
          </a:p>
        </p:txBody>
      </p:sp>
      <p:pic>
        <p:nvPicPr>
          <p:cNvPr id="7170" name="Picture 2" descr="column inventory of anthropogenic C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8598877" cy="4657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73272" y="6407337"/>
            <a:ext cx="1993238" cy="369332"/>
          </a:xfrm>
          <a:prstGeom prst="rect">
            <a:avLst/>
          </a:prstGeom>
          <a:noFill/>
        </p:spPr>
        <p:txBody>
          <a:bodyPr wrap="none" rtlCol="0">
            <a:spAutoFit/>
          </a:bodyPr>
          <a:lstStyle/>
          <a:p>
            <a:r>
              <a:rPr lang="en-US" dirty="0"/>
              <a:t>Sabine et al. (2004)</a:t>
            </a:r>
          </a:p>
        </p:txBody>
      </p:sp>
    </p:spTree>
    <p:extLst>
      <p:ext uri="{BB962C8B-B14F-4D97-AF65-F5344CB8AC3E}">
        <p14:creationId xmlns:p14="http://schemas.microsoft.com/office/powerpoint/2010/main" val="4008516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DD0C-5E1D-6047-8CFC-D38A98DA745E}"/>
              </a:ext>
            </a:extLst>
          </p:cNvPr>
          <p:cNvSpPr>
            <a:spLocks noGrp="1"/>
          </p:cNvSpPr>
          <p:nvPr>
            <p:ph type="title"/>
          </p:nvPr>
        </p:nvSpPr>
        <p:spPr>
          <a:xfrm>
            <a:off x="2291904" y="150642"/>
            <a:ext cx="4560191" cy="506849"/>
          </a:xfrm>
        </p:spPr>
        <p:txBody>
          <a:bodyPr>
            <a:normAutofit/>
          </a:bodyPr>
          <a:lstStyle/>
          <a:p>
            <a:r>
              <a:rPr lang="en-US" dirty="0"/>
              <a:t>Global carbon budget (2009–2018)</a:t>
            </a:r>
          </a:p>
        </p:txBody>
      </p:sp>
      <p:pic>
        <p:nvPicPr>
          <p:cNvPr id="3" name="Picture 2">
            <a:extLst>
              <a:ext uri="{FF2B5EF4-FFF2-40B4-BE49-F238E27FC236}">
                <a16:creationId xmlns:a16="http://schemas.microsoft.com/office/drawing/2014/main" id="{948FFF07-C442-094C-A0B8-009206ADA070}"/>
              </a:ext>
            </a:extLst>
          </p:cNvPr>
          <p:cNvPicPr>
            <a:picLocks noChangeAspect="1"/>
          </p:cNvPicPr>
          <p:nvPr/>
        </p:nvPicPr>
        <p:blipFill>
          <a:blip r:embed="rId2"/>
          <a:stretch>
            <a:fillRect/>
          </a:stretch>
        </p:blipFill>
        <p:spPr>
          <a:xfrm>
            <a:off x="240223" y="1061965"/>
            <a:ext cx="8663553" cy="5405813"/>
          </a:xfrm>
          <a:prstGeom prst="rect">
            <a:avLst/>
          </a:prstGeom>
        </p:spPr>
      </p:pic>
    </p:spTree>
    <p:extLst>
      <p:ext uri="{BB962C8B-B14F-4D97-AF65-F5344CB8AC3E}">
        <p14:creationId xmlns:p14="http://schemas.microsoft.com/office/powerpoint/2010/main" val="1058495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8C888-2299-3D4D-8DB6-7027C0897AB3}"/>
              </a:ext>
            </a:extLst>
          </p:cNvPr>
          <p:cNvSpPr>
            <a:spLocks noGrp="1"/>
          </p:cNvSpPr>
          <p:nvPr>
            <p:ph type="title"/>
          </p:nvPr>
        </p:nvSpPr>
        <p:spPr>
          <a:xfrm>
            <a:off x="457200" y="2857500"/>
            <a:ext cx="8229600" cy="1143000"/>
          </a:xfrm>
        </p:spPr>
        <p:txBody>
          <a:bodyPr>
            <a:normAutofit fontScale="90000"/>
          </a:bodyPr>
          <a:lstStyle/>
          <a:p>
            <a:r>
              <a:rPr lang="en-US" dirty="0"/>
              <a:t>Impacts of anthropogenic CO</a:t>
            </a:r>
            <a:r>
              <a:rPr lang="en-US" baseline="-25000" dirty="0"/>
              <a:t>2</a:t>
            </a:r>
            <a:r>
              <a:rPr lang="en-US" dirty="0"/>
              <a:t> emissions on the ocean</a:t>
            </a:r>
          </a:p>
        </p:txBody>
      </p:sp>
    </p:spTree>
    <p:extLst>
      <p:ext uri="{BB962C8B-B14F-4D97-AF65-F5344CB8AC3E}">
        <p14:creationId xmlns:p14="http://schemas.microsoft.com/office/powerpoint/2010/main" val="3539581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63818" y="6316361"/>
            <a:ext cx="4584140" cy="369332"/>
          </a:xfrm>
          <a:prstGeom prst="rect">
            <a:avLst/>
          </a:prstGeom>
        </p:spPr>
        <p:txBody>
          <a:bodyPr wrap="none">
            <a:spAutoFit/>
          </a:bodyPr>
          <a:lstStyle/>
          <a:p>
            <a:r>
              <a:rPr lang="en-US" dirty="0"/>
              <a:t>http://</a:t>
            </a:r>
            <a:r>
              <a:rPr lang="en-US" dirty="0" err="1"/>
              <a:t>www.columbia.edu</a:t>
            </a:r>
            <a:r>
              <a:rPr lang="en-US" dirty="0"/>
              <a:t>/~mhs119/</a:t>
            </a:r>
            <a:r>
              <a:rPr lang="en-US" dirty="0" err="1"/>
              <a:t>SeaLevel</a:t>
            </a:r>
            <a:r>
              <a:rPr lang="en-US" dirty="0"/>
              <a:t>/</a:t>
            </a:r>
          </a:p>
        </p:txBody>
      </p:sp>
      <p:sp>
        <p:nvSpPr>
          <p:cNvPr id="9" name="Title 1">
            <a:extLst>
              <a:ext uri="{FF2B5EF4-FFF2-40B4-BE49-F238E27FC236}">
                <a16:creationId xmlns:a16="http://schemas.microsoft.com/office/drawing/2014/main" id="{7840B756-B06F-5E49-9E9E-41F31D7BBF9F}"/>
              </a:ext>
            </a:extLst>
          </p:cNvPr>
          <p:cNvSpPr>
            <a:spLocks noGrp="1"/>
          </p:cNvSpPr>
          <p:nvPr>
            <p:ph type="title"/>
          </p:nvPr>
        </p:nvSpPr>
        <p:spPr>
          <a:xfrm>
            <a:off x="384314" y="328897"/>
            <a:ext cx="8375374" cy="560249"/>
          </a:xfrm>
        </p:spPr>
        <p:txBody>
          <a:bodyPr>
            <a:noAutofit/>
          </a:bodyPr>
          <a:lstStyle/>
          <a:p>
            <a:pPr algn="l"/>
            <a:r>
              <a:rPr lang="en-US" sz="3600" dirty="0"/>
              <a:t>Sea level is accelerating</a:t>
            </a:r>
          </a:p>
        </p:txBody>
      </p:sp>
      <p:pic>
        <p:nvPicPr>
          <p:cNvPr id="1026" name="Picture 2" descr="http://www.columbia.edu/~mhs119/SeaLevel/SL.1900-2020.png">
            <a:extLst>
              <a:ext uri="{FF2B5EF4-FFF2-40B4-BE49-F238E27FC236}">
                <a16:creationId xmlns:a16="http://schemas.microsoft.com/office/drawing/2014/main" id="{2D97FCF6-2CE6-8F43-9BB1-AFA8F02E5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91" y="988447"/>
            <a:ext cx="8410217" cy="5241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666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“Sunny day” flooding in Miami</a:t>
            </a:r>
          </a:p>
        </p:txBody>
      </p:sp>
      <p:pic>
        <p:nvPicPr>
          <p:cNvPr id="4" name="Content Placeholder 3"/>
          <p:cNvPicPr>
            <a:picLocks noGrp="1" noChangeAspect="1"/>
          </p:cNvPicPr>
          <p:nvPr>
            <p:ph idx="1"/>
          </p:nvPr>
        </p:nvPicPr>
        <p:blipFill>
          <a:blip r:embed="rId2"/>
          <a:srcRect t="1115" b="1115"/>
          <a:stretch>
            <a:fillRect/>
          </a:stretch>
        </p:blipFill>
        <p:spPr/>
      </p:pic>
      <p:sp>
        <p:nvSpPr>
          <p:cNvPr id="5" name="TextBox 4"/>
          <p:cNvSpPr txBox="1"/>
          <p:nvPr/>
        </p:nvSpPr>
        <p:spPr>
          <a:xfrm>
            <a:off x="465667" y="6131611"/>
            <a:ext cx="1581202" cy="307777"/>
          </a:xfrm>
          <a:prstGeom prst="rect">
            <a:avLst/>
          </a:prstGeom>
          <a:noFill/>
        </p:spPr>
        <p:txBody>
          <a:bodyPr wrap="none" rtlCol="0">
            <a:spAutoFit/>
          </a:bodyPr>
          <a:lstStyle/>
          <a:p>
            <a:r>
              <a:rPr lang="en-US" sz="1400" dirty="0"/>
              <a:t>Photo source: Grist</a:t>
            </a:r>
          </a:p>
        </p:txBody>
      </p:sp>
    </p:spTree>
    <p:extLst>
      <p:ext uri="{BB962C8B-B14F-4D97-AF65-F5344CB8AC3E}">
        <p14:creationId xmlns:p14="http://schemas.microsoft.com/office/powerpoint/2010/main" val="2141370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l="11711" t="2231" r="14960"/>
          <a:stretch/>
        </p:blipFill>
        <p:spPr>
          <a:xfrm>
            <a:off x="340136" y="272166"/>
            <a:ext cx="8412707" cy="6327844"/>
          </a:xfrm>
        </p:spPr>
      </p:pic>
    </p:spTree>
    <p:extLst>
      <p:ext uri="{BB962C8B-B14F-4D97-AF65-F5344CB8AC3E}">
        <p14:creationId xmlns:p14="http://schemas.microsoft.com/office/powerpoint/2010/main" val="943798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78F3-E14E-CE44-A2BD-8DF2AEF57181}"/>
              </a:ext>
            </a:extLst>
          </p:cNvPr>
          <p:cNvSpPr>
            <a:spLocks noGrp="1"/>
          </p:cNvSpPr>
          <p:nvPr>
            <p:ph type="title"/>
          </p:nvPr>
        </p:nvSpPr>
        <p:spPr/>
        <p:txBody>
          <a:bodyPr>
            <a:normAutofit fontScale="90000"/>
          </a:bodyPr>
          <a:lstStyle/>
          <a:p>
            <a:pPr algn="l"/>
            <a:r>
              <a:rPr lang="en-US" dirty="0"/>
              <a:t>Corals bleach—lose their symbiotic algae—when they are stressed</a:t>
            </a:r>
          </a:p>
        </p:txBody>
      </p:sp>
      <p:pic>
        <p:nvPicPr>
          <p:cNvPr id="1026" name="Picture 2" descr="https://cdn.vox-cdn.com/thumbor/mbN8zJQo3loki4tCNsMS-HeLWJU=/0x0:1120x747/1200x800/filters:focal(471x285:649x463)/cdn.vox-cdn.com/uploads/chorus_image/image/54323729/Pasted_image_at_2017_04_18_03_43_PM.0.png">
            <a:extLst>
              <a:ext uri="{FF2B5EF4-FFF2-40B4-BE49-F238E27FC236}">
                <a16:creationId xmlns:a16="http://schemas.microsoft.com/office/drawing/2014/main" id="{F1919939-ABD7-9348-9E41-99BD6EBDC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735" y="1524000"/>
            <a:ext cx="7584288" cy="50561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C82523-47A6-7642-A9D6-B0C6C6300F0B}"/>
              </a:ext>
            </a:extLst>
          </p:cNvPr>
          <p:cNvSpPr txBox="1"/>
          <p:nvPr/>
        </p:nvSpPr>
        <p:spPr>
          <a:xfrm>
            <a:off x="964563" y="1567475"/>
            <a:ext cx="3011691" cy="1569660"/>
          </a:xfrm>
          <a:prstGeom prst="rect">
            <a:avLst/>
          </a:prstGeom>
          <a:noFill/>
        </p:spPr>
        <p:txBody>
          <a:bodyPr wrap="square" rtlCol="0">
            <a:spAutoFit/>
          </a:bodyPr>
          <a:lstStyle/>
          <a:p>
            <a:r>
              <a:rPr lang="en-US" sz="3200" dirty="0"/>
              <a:t>Fire coral before 2016  warming event</a:t>
            </a:r>
          </a:p>
        </p:txBody>
      </p:sp>
      <p:sp>
        <p:nvSpPr>
          <p:cNvPr id="6" name="TextBox 5">
            <a:extLst>
              <a:ext uri="{FF2B5EF4-FFF2-40B4-BE49-F238E27FC236}">
                <a16:creationId xmlns:a16="http://schemas.microsoft.com/office/drawing/2014/main" id="{25448F99-9DA3-9849-8B5A-228AED52C397}"/>
              </a:ext>
            </a:extLst>
          </p:cNvPr>
          <p:cNvSpPr txBox="1"/>
          <p:nvPr/>
        </p:nvSpPr>
        <p:spPr>
          <a:xfrm>
            <a:off x="4787463" y="1637224"/>
            <a:ext cx="1026628" cy="584775"/>
          </a:xfrm>
          <a:prstGeom prst="rect">
            <a:avLst/>
          </a:prstGeom>
          <a:noFill/>
        </p:spPr>
        <p:txBody>
          <a:bodyPr wrap="none" rtlCol="0">
            <a:spAutoFit/>
          </a:bodyPr>
          <a:lstStyle/>
          <a:p>
            <a:r>
              <a:rPr lang="en-US" sz="3200" dirty="0"/>
              <a:t>After</a:t>
            </a:r>
          </a:p>
        </p:txBody>
      </p:sp>
    </p:spTree>
    <p:extLst>
      <p:ext uri="{BB962C8B-B14F-4D97-AF65-F5344CB8AC3E}">
        <p14:creationId xmlns:p14="http://schemas.microsoft.com/office/powerpoint/2010/main" val="2404169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8A10-AB8A-9D42-ADBD-1B053ED476AC}"/>
              </a:ext>
            </a:extLst>
          </p:cNvPr>
          <p:cNvSpPr>
            <a:spLocks noGrp="1"/>
          </p:cNvSpPr>
          <p:nvPr>
            <p:ph type="title"/>
          </p:nvPr>
        </p:nvSpPr>
        <p:spPr>
          <a:xfrm>
            <a:off x="287685" y="147502"/>
            <a:ext cx="8229600" cy="766898"/>
          </a:xfrm>
        </p:spPr>
        <p:txBody>
          <a:bodyPr/>
          <a:lstStyle/>
          <a:p>
            <a:pPr algn="l"/>
            <a:r>
              <a:rPr lang="en-US" dirty="0"/>
              <a:t>Warming causes bleaching</a:t>
            </a:r>
          </a:p>
        </p:txBody>
      </p:sp>
      <p:pic>
        <p:nvPicPr>
          <p:cNvPr id="4" name="Picture 3">
            <a:extLst>
              <a:ext uri="{FF2B5EF4-FFF2-40B4-BE49-F238E27FC236}">
                <a16:creationId xmlns:a16="http://schemas.microsoft.com/office/drawing/2014/main" id="{EB6BF1A1-0D88-3047-962A-DDDCCCE07135}"/>
              </a:ext>
            </a:extLst>
          </p:cNvPr>
          <p:cNvPicPr>
            <a:picLocks noChangeAspect="1"/>
          </p:cNvPicPr>
          <p:nvPr/>
        </p:nvPicPr>
        <p:blipFill rotWithShape="1">
          <a:blip r:embed="rId3"/>
          <a:srcRect l="10120" t="3663" r="3064" b="5803"/>
          <a:stretch/>
        </p:blipFill>
        <p:spPr>
          <a:xfrm>
            <a:off x="1668696" y="928738"/>
            <a:ext cx="6186831" cy="5327963"/>
          </a:xfrm>
          <a:prstGeom prst="rect">
            <a:avLst/>
          </a:prstGeom>
        </p:spPr>
      </p:pic>
      <p:sp>
        <p:nvSpPr>
          <p:cNvPr id="5" name="TextBox 4">
            <a:extLst>
              <a:ext uri="{FF2B5EF4-FFF2-40B4-BE49-F238E27FC236}">
                <a16:creationId xmlns:a16="http://schemas.microsoft.com/office/drawing/2014/main" id="{0BCEF7CF-6901-6148-A61F-F6838E98C20E}"/>
              </a:ext>
            </a:extLst>
          </p:cNvPr>
          <p:cNvSpPr txBox="1"/>
          <p:nvPr/>
        </p:nvSpPr>
        <p:spPr>
          <a:xfrm>
            <a:off x="251012" y="2828835"/>
            <a:ext cx="1398493" cy="1200329"/>
          </a:xfrm>
          <a:prstGeom prst="rect">
            <a:avLst/>
          </a:prstGeom>
          <a:noFill/>
        </p:spPr>
        <p:txBody>
          <a:bodyPr wrap="square" rtlCol="0">
            <a:spAutoFit/>
          </a:bodyPr>
          <a:lstStyle/>
          <a:p>
            <a:r>
              <a:rPr lang="en-US" sz="2400" dirty="0"/>
              <a:t>Percent of reef bleached</a:t>
            </a:r>
          </a:p>
        </p:txBody>
      </p:sp>
      <p:sp>
        <p:nvSpPr>
          <p:cNvPr id="6" name="TextBox 5">
            <a:extLst>
              <a:ext uri="{FF2B5EF4-FFF2-40B4-BE49-F238E27FC236}">
                <a16:creationId xmlns:a16="http://schemas.microsoft.com/office/drawing/2014/main" id="{3FA7BB90-BE4E-444F-AC47-2CB955FEEBCC}"/>
              </a:ext>
            </a:extLst>
          </p:cNvPr>
          <p:cNvSpPr txBox="1"/>
          <p:nvPr/>
        </p:nvSpPr>
        <p:spPr>
          <a:xfrm>
            <a:off x="2598949" y="6232162"/>
            <a:ext cx="4589930" cy="461665"/>
          </a:xfrm>
          <a:prstGeom prst="rect">
            <a:avLst/>
          </a:prstGeom>
          <a:noFill/>
        </p:spPr>
        <p:txBody>
          <a:bodyPr wrap="square" rtlCol="0">
            <a:spAutoFit/>
          </a:bodyPr>
          <a:lstStyle/>
          <a:p>
            <a:r>
              <a:rPr lang="en-US" sz="2400" dirty="0"/>
              <a:t>Degree heating weeks (</a:t>
            </a:r>
            <a:r>
              <a:rPr lang="en-US" sz="2400" baseline="30000" dirty="0" err="1"/>
              <a:t>o</a:t>
            </a:r>
            <a:r>
              <a:rPr lang="en-US" sz="2400" dirty="0" err="1"/>
              <a:t>C</a:t>
            </a:r>
            <a:r>
              <a:rPr lang="en-US" sz="2400" dirty="0"/>
              <a:t> – weeks)</a:t>
            </a:r>
          </a:p>
        </p:txBody>
      </p:sp>
      <p:sp>
        <p:nvSpPr>
          <p:cNvPr id="8" name="TextBox 7">
            <a:extLst>
              <a:ext uri="{FF2B5EF4-FFF2-40B4-BE49-F238E27FC236}">
                <a16:creationId xmlns:a16="http://schemas.microsoft.com/office/drawing/2014/main" id="{B581C0C1-3D3D-7D45-9AD2-824D573CCD77}"/>
              </a:ext>
            </a:extLst>
          </p:cNvPr>
          <p:cNvSpPr txBox="1"/>
          <p:nvPr/>
        </p:nvSpPr>
        <p:spPr>
          <a:xfrm>
            <a:off x="154030" y="6334035"/>
            <a:ext cx="2159679" cy="369332"/>
          </a:xfrm>
          <a:prstGeom prst="rect">
            <a:avLst/>
          </a:prstGeom>
          <a:noFill/>
        </p:spPr>
        <p:txBody>
          <a:bodyPr wrap="square" rtlCol="0">
            <a:spAutoFit/>
          </a:bodyPr>
          <a:lstStyle/>
          <a:p>
            <a:r>
              <a:rPr lang="en-US" dirty="0"/>
              <a:t>Hughes et al. (2017)</a:t>
            </a:r>
          </a:p>
        </p:txBody>
      </p:sp>
      <p:sp>
        <p:nvSpPr>
          <p:cNvPr id="10" name="TextBox 9">
            <a:extLst>
              <a:ext uri="{FF2B5EF4-FFF2-40B4-BE49-F238E27FC236}">
                <a16:creationId xmlns:a16="http://schemas.microsoft.com/office/drawing/2014/main" id="{3245BD65-A0FA-344F-9526-4C339E230043}"/>
              </a:ext>
            </a:extLst>
          </p:cNvPr>
          <p:cNvSpPr txBox="1"/>
          <p:nvPr/>
        </p:nvSpPr>
        <p:spPr>
          <a:xfrm>
            <a:off x="4959927" y="3962399"/>
            <a:ext cx="2895599" cy="1938992"/>
          </a:xfrm>
          <a:prstGeom prst="rect">
            <a:avLst/>
          </a:prstGeom>
          <a:noFill/>
        </p:spPr>
        <p:txBody>
          <a:bodyPr wrap="square" rtlCol="0">
            <a:spAutoFit/>
          </a:bodyPr>
          <a:lstStyle/>
          <a:p>
            <a:r>
              <a:rPr lang="en-US" sz="2400" i="1" dirty="0">
                <a:solidFill>
                  <a:srgbClr val="C00000"/>
                </a:solidFill>
              </a:rPr>
              <a:t>Each data point represents an individual reef on the Great Barrier Reef in May/April 2016</a:t>
            </a:r>
          </a:p>
        </p:txBody>
      </p:sp>
    </p:spTree>
    <p:extLst>
      <p:ext uri="{BB962C8B-B14F-4D97-AF65-F5344CB8AC3E}">
        <p14:creationId xmlns:p14="http://schemas.microsoft.com/office/powerpoint/2010/main" val="1818049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BAAF-7066-0D46-BAF0-754377DA2DA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7468D738-352C-084D-94EB-1B70D3910F6E}"/>
              </a:ext>
            </a:extLst>
          </p:cNvPr>
          <p:cNvSpPr>
            <a:spLocks noGrp="1"/>
          </p:cNvSpPr>
          <p:nvPr>
            <p:ph idx="1"/>
          </p:nvPr>
        </p:nvSpPr>
        <p:spPr/>
        <p:txBody>
          <a:bodyPr>
            <a:normAutofit/>
          </a:bodyPr>
          <a:lstStyle/>
          <a:p>
            <a:r>
              <a:rPr lang="en-US" dirty="0"/>
              <a:t>The ocean’s role in the climate system</a:t>
            </a:r>
          </a:p>
          <a:p>
            <a:r>
              <a:rPr lang="en-US" dirty="0"/>
              <a:t>Impacts of anthropogenic CO</a:t>
            </a:r>
            <a:r>
              <a:rPr lang="en-US" baseline="-25000" dirty="0"/>
              <a:t>2</a:t>
            </a:r>
            <a:r>
              <a:rPr lang="en-US" dirty="0"/>
              <a:t> emissions on the ocean</a:t>
            </a:r>
          </a:p>
          <a:p>
            <a:r>
              <a:rPr lang="en-US" dirty="0"/>
              <a:t>Future climate scenarios</a:t>
            </a:r>
          </a:p>
          <a:p>
            <a:r>
              <a:rPr lang="en-US" dirty="0"/>
              <a:t>Solutions</a:t>
            </a:r>
          </a:p>
          <a:p>
            <a:r>
              <a:rPr lang="en-US" dirty="0"/>
              <a:t>Past environmental successes</a:t>
            </a:r>
          </a:p>
          <a:p>
            <a:r>
              <a:rPr lang="en-US" dirty="0"/>
              <a:t>What you can do</a:t>
            </a:r>
          </a:p>
        </p:txBody>
      </p:sp>
    </p:spTree>
    <p:extLst>
      <p:ext uri="{BB962C8B-B14F-4D97-AF65-F5344CB8AC3E}">
        <p14:creationId xmlns:p14="http://schemas.microsoft.com/office/powerpoint/2010/main" val="443811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58046-90D1-C248-9468-9D5B3B0C64AC}"/>
              </a:ext>
            </a:extLst>
          </p:cNvPr>
          <p:cNvSpPr>
            <a:spLocks noGrp="1"/>
          </p:cNvSpPr>
          <p:nvPr>
            <p:ph type="title"/>
          </p:nvPr>
        </p:nvSpPr>
        <p:spPr>
          <a:xfrm>
            <a:off x="457200" y="180045"/>
            <a:ext cx="8229600" cy="1143000"/>
          </a:xfrm>
        </p:spPr>
        <p:txBody>
          <a:bodyPr>
            <a:normAutofit fontScale="90000"/>
          </a:bodyPr>
          <a:lstStyle/>
          <a:p>
            <a:pPr algn="l"/>
            <a:r>
              <a:rPr lang="en-US" dirty="0"/>
              <a:t>Massive coral bleaching occurred during 2014–2017</a:t>
            </a:r>
          </a:p>
        </p:txBody>
      </p:sp>
      <p:pic>
        <p:nvPicPr>
          <p:cNvPr id="4" name="Picture 3">
            <a:extLst>
              <a:ext uri="{FF2B5EF4-FFF2-40B4-BE49-F238E27FC236}">
                <a16:creationId xmlns:a16="http://schemas.microsoft.com/office/drawing/2014/main" id="{0301F5E0-EBFC-8044-9173-399923F58B3A}"/>
              </a:ext>
            </a:extLst>
          </p:cNvPr>
          <p:cNvPicPr>
            <a:picLocks noChangeAspect="1"/>
          </p:cNvPicPr>
          <p:nvPr/>
        </p:nvPicPr>
        <p:blipFill>
          <a:blip r:embed="rId3"/>
          <a:stretch>
            <a:fillRect/>
          </a:stretch>
        </p:blipFill>
        <p:spPr>
          <a:xfrm>
            <a:off x="265943" y="1418897"/>
            <a:ext cx="8612114" cy="3077256"/>
          </a:xfrm>
          <a:prstGeom prst="rect">
            <a:avLst/>
          </a:prstGeom>
        </p:spPr>
      </p:pic>
      <p:sp>
        <p:nvSpPr>
          <p:cNvPr id="5" name="TextBox 4">
            <a:extLst>
              <a:ext uri="{FF2B5EF4-FFF2-40B4-BE49-F238E27FC236}">
                <a16:creationId xmlns:a16="http://schemas.microsoft.com/office/drawing/2014/main" id="{84ABFDDE-A428-9148-8ABE-58AEB917B28C}"/>
              </a:ext>
            </a:extLst>
          </p:cNvPr>
          <p:cNvSpPr txBox="1"/>
          <p:nvPr/>
        </p:nvSpPr>
        <p:spPr>
          <a:xfrm>
            <a:off x="154449" y="5030138"/>
            <a:ext cx="3176651" cy="830997"/>
          </a:xfrm>
          <a:prstGeom prst="rect">
            <a:avLst/>
          </a:prstGeom>
          <a:noFill/>
        </p:spPr>
        <p:txBody>
          <a:bodyPr wrap="square" rtlCol="0">
            <a:spAutoFit/>
          </a:bodyPr>
          <a:lstStyle/>
          <a:p>
            <a:r>
              <a:rPr lang="en-US" sz="2400" dirty="0"/>
              <a:t>DHW = Degree Heating Weeks (</a:t>
            </a:r>
            <a:r>
              <a:rPr lang="en-US" sz="2400" baseline="30000" dirty="0" err="1"/>
              <a:t>o</a:t>
            </a:r>
            <a:r>
              <a:rPr lang="en-US" sz="2400" dirty="0" err="1"/>
              <a:t>C</a:t>
            </a:r>
            <a:r>
              <a:rPr lang="en-US" sz="2400" dirty="0"/>
              <a:t> - weeks)  </a:t>
            </a:r>
          </a:p>
        </p:txBody>
      </p:sp>
      <p:sp>
        <p:nvSpPr>
          <p:cNvPr id="7" name="TextBox 6">
            <a:extLst>
              <a:ext uri="{FF2B5EF4-FFF2-40B4-BE49-F238E27FC236}">
                <a16:creationId xmlns:a16="http://schemas.microsoft.com/office/drawing/2014/main" id="{6B20D33E-D702-2E47-94E5-2AA97411D0AB}"/>
              </a:ext>
            </a:extLst>
          </p:cNvPr>
          <p:cNvSpPr txBox="1"/>
          <p:nvPr/>
        </p:nvSpPr>
        <p:spPr>
          <a:xfrm>
            <a:off x="4941098" y="5090716"/>
            <a:ext cx="1944412" cy="1569660"/>
          </a:xfrm>
          <a:prstGeom prst="rect">
            <a:avLst/>
          </a:prstGeom>
          <a:noFill/>
        </p:spPr>
        <p:txBody>
          <a:bodyPr wrap="square" rtlCol="0">
            <a:spAutoFit/>
          </a:bodyPr>
          <a:lstStyle/>
          <a:p>
            <a:pPr algn="ctr"/>
            <a:r>
              <a:rPr lang="en-US" sz="2400" dirty="0"/>
              <a:t>Coral bleaching likely</a:t>
            </a:r>
          </a:p>
          <a:p>
            <a:r>
              <a:rPr lang="en-US" sz="2400" dirty="0"/>
              <a:t>(4 &lt; DHW &lt; 8)</a:t>
            </a:r>
          </a:p>
        </p:txBody>
      </p:sp>
      <p:sp>
        <p:nvSpPr>
          <p:cNvPr id="8" name="TextBox 7">
            <a:extLst>
              <a:ext uri="{FF2B5EF4-FFF2-40B4-BE49-F238E27FC236}">
                <a16:creationId xmlns:a16="http://schemas.microsoft.com/office/drawing/2014/main" id="{D9C73868-6C07-B641-A6B8-87C59F6925F7}"/>
              </a:ext>
            </a:extLst>
          </p:cNvPr>
          <p:cNvSpPr txBox="1"/>
          <p:nvPr/>
        </p:nvSpPr>
        <p:spPr>
          <a:xfrm>
            <a:off x="7060174" y="5065369"/>
            <a:ext cx="1886603" cy="1569660"/>
          </a:xfrm>
          <a:prstGeom prst="rect">
            <a:avLst/>
          </a:prstGeom>
          <a:noFill/>
        </p:spPr>
        <p:txBody>
          <a:bodyPr wrap="square" rtlCol="0">
            <a:spAutoFit/>
          </a:bodyPr>
          <a:lstStyle/>
          <a:p>
            <a:pPr algn="ctr"/>
            <a:r>
              <a:rPr lang="en-US" sz="2400" dirty="0"/>
              <a:t>Coral mortality likely</a:t>
            </a:r>
          </a:p>
          <a:p>
            <a:pPr algn="ctr"/>
            <a:r>
              <a:rPr lang="en-US" sz="2400" dirty="0"/>
              <a:t>(8 &lt; DHW )</a:t>
            </a:r>
          </a:p>
        </p:txBody>
      </p:sp>
      <p:cxnSp>
        <p:nvCxnSpPr>
          <p:cNvPr id="9" name="Straight Arrow Connector 8">
            <a:extLst>
              <a:ext uri="{FF2B5EF4-FFF2-40B4-BE49-F238E27FC236}">
                <a16:creationId xmlns:a16="http://schemas.microsoft.com/office/drawing/2014/main" id="{25E24AD7-D217-024F-9166-8CF3AB6672D1}"/>
              </a:ext>
            </a:extLst>
          </p:cNvPr>
          <p:cNvCxnSpPr/>
          <p:nvPr/>
        </p:nvCxnSpPr>
        <p:spPr>
          <a:xfrm flipH="1">
            <a:off x="5864772" y="4477407"/>
            <a:ext cx="173421" cy="599090"/>
          </a:xfrm>
          <a:prstGeom prst="straightConnector1">
            <a:avLst/>
          </a:prstGeom>
          <a:ln w="635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5B83EA6-BF1B-AB46-A464-791DB0F3B99E}"/>
              </a:ext>
            </a:extLst>
          </p:cNvPr>
          <p:cNvCxnSpPr>
            <a:cxnSpLocks/>
          </p:cNvCxnSpPr>
          <p:nvPr/>
        </p:nvCxnSpPr>
        <p:spPr>
          <a:xfrm>
            <a:off x="7642876" y="4504301"/>
            <a:ext cx="228136" cy="587652"/>
          </a:xfrm>
          <a:prstGeom prst="straightConnector1">
            <a:avLst/>
          </a:prstGeom>
          <a:ln w="635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3D1DE5EE-6EDA-8F4A-8A4B-2B3B591FA671}"/>
              </a:ext>
            </a:extLst>
          </p:cNvPr>
          <p:cNvSpPr/>
          <p:nvPr/>
        </p:nvSpPr>
        <p:spPr>
          <a:xfrm>
            <a:off x="3426153" y="5092332"/>
            <a:ext cx="1734770" cy="461665"/>
          </a:xfrm>
          <a:prstGeom prst="rect">
            <a:avLst/>
          </a:prstGeom>
        </p:spPr>
        <p:txBody>
          <a:bodyPr wrap="none">
            <a:spAutoFit/>
          </a:bodyPr>
          <a:lstStyle/>
          <a:p>
            <a:r>
              <a:rPr lang="en-US" sz="2400" dirty="0"/>
              <a:t>0 &lt; DHW &lt; 4</a:t>
            </a:r>
          </a:p>
        </p:txBody>
      </p:sp>
      <p:cxnSp>
        <p:nvCxnSpPr>
          <p:cNvPr id="14" name="Straight Arrow Connector 13">
            <a:extLst>
              <a:ext uri="{FF2B5EF4-FFF2-40B4-BE49-F238E27FC236}">
                <a16:creationId xmlns:a16="http://schemas.microsoft.com/office/drawing/2014/main" id="{5FFCE89F-90FF-4E47-8F3C-4D8317DB1745}"/>
              </a:ext>
            </a:extLst>
          </p:cNvPr>
          <p:cNvCxnSpPr>
            <a:cxnSpLocks/>
          </p:cNvCxnSpPr>
          <p:nvPr/>
        </p:nvCxnSpPr>
        <p:spPr>
          <a:xfrm flipH="1">
            <a:off x="4350327" y="4505116"/>
            <a:ext cx="308384" cy="565648"/>
          </a:xfrm>
          <a:prstGeom prst="straightConnector1">
            <a:avLst/>
          </a:prstGeom>
          <a:ln w="635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A6C166E-80C0-8E4F-AEBA-0609ED802ACB}"/>
              </a:ext>
            </a:extLst>
          </p:cNvPr>
          <p:cNvSpPr txBox="1"/>
          <p:nvPr/>
        </p:nvSpPr>
        <p:spPr>
          <a:xfrm>
            <a:off x="121185" y="6345716"/>
            <a:ext cx="1862754" cy="369332"/>
          </a:xfrm>
          <a:prstGeom prst="rect">
            <a:avLst/>
          </a:prstGeom>
          <a:noFill/>
        </p:spPr>
        <p:txBody>
          <a:bodyPr wrap="none" rtlCol="0">
            <a:spAutoFit/>
          </a:bodyPr>
          <a:lstStyle/>
          <a:p>
            <a:r>
              <a:rPr lang="en-US" dirty="0" err="1"/>
              <a:t>Eakin</a:t>
            </a:r>
            <a:r>
              <a:rPr lang="en-US" dirty="0"/>
              <a:t> et al. (2018)</a:t>
            </a:r>
          </a:p>
        </p:txBody>
      </p:sp>
    </p:spTree>
    <p:extLst>
      <p:ext uri="{BB962C8B-B14F-4D97-AF65-F5344CB8AC3E}">
        <p14:creationId xmlns:p14="http://schemas.microsoft.com/office/powerpoint/2010/main" val="1866315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28EA6-F732-934B-8AD9-D3CD42B39FBE}"/>
              </a:ext>
            </a:extLst>
          </p:cNvPr>
          <p:cNvSpPr>
            <a:spLocks noGrp="1"/>
          </p:cNvSpPr>
          <p:nvPr>
            <p:ph idx="1"/>
          </p:nvPr>
        </p:nvSpPr>
        <p:spPr>
          <a:xfrm>
            <a:off x="277586" y="195942"/>
            <a:ext cx="8229600" cy="996043"/>
          </a:xfrm>
        </p:spPr>
        <p:txBody>
          <a:bodyPr>
            <a:normAutofit lnSpcReduction="10000"/>
          </a:bodyPr>
          <a:lstStyle/>
          <a:p>
            <a:pPr marL="0" indent="0">
              <a:buNone/>
            </a:pPr>
            <a:r>
              <a:rPr lang="en-US" dirty="0"/>
              <a:t>Record high ocean temperatures intensified Harvey and increased its flooding rains on land</a:t>
            </a:r>
          </a:p>
        </p:txBody>
      </p:sp>
      <p:pic>
        <p:nvPicPr>
          <p:cNvPr id="4" name="Picture 3">
            <a:extLst>
              <a:ext uri="{FF2B5EF4-FFF2-40B4-BE49-F238E27FC236}">
                <a16:creationId xmlns:a16="http://schemas.microsoft.com/office/drawing/2014/main" id="{F252C405-F37F-CF46-B787-CE70A12D4FEF}"/>
              </a:ext>
            </a:extLst>
          </p:cNvPr>
          <p:cNvPicPr>
            <a:picLocks noChangeAspect="1"/>
          </p:cNvPicPr>
          <p:nvPr/>
        </p:nvPicPr>
        <p:blipFill>
          <a:blip r:embed="rId3"/>
          <a:stretch>
            <a:fillRect/>
          </a:stretch>
        </p:blipFill>
        <p:spPr>
          <a:xfrm>
            <a:off x="2865812" y="1192283"/>
            <a:ext cx="6051665" cy="5496380"/>
          </a:xfrm>
          <a:prstGeom prst="rect">
            <a:avLst/>
          </a:prstGeom>
        </p:spPr>
      </p:pic>
      <p:sp>
        <p:nvSpPr>
          <p:cNvPr id="5" name="Rectangle 4">
            <a:extLst>
              <a:ext uri="{FF2B5EF4-FFF2-40B4-BE49-F238E27FC236}">
                <a16:creationId xmlns:a16="http://schemas.microsoft.com/office/drawing/2014/main" id="{E48E7355-3529-A64A-A2F5-242E54FFF67A}"/>
              </a:ext>
            </a:extLst>
          </p:cNvPr>
          <p:cNvSpPr/>
          <p:nvPr/>
        </p:nvSpPr>
        <p:spPr>
          <a:xfrm>
            <a:off x="359229" y="1397675"/>
            <a:ext cx="2302328" cy="3970318"/>
          </a:xfrm>
          <a:prstGeom prst="rect">
            <a:avLst/>
          </a:prstGeom>
        </p:spPr>
        <p:txBody>
          <a:bodyPr wrap="square">
            <a:spAutoFit/>
          </a:bodyPr>
          <a:lstStyle/>
          <a:p>
            <a:r>
              <a:rPr lang="en-US" sz="2800" dirty="0"/>
              <a:t>“Harvey could not have produced so much rain without human-induced climate change”</a:t>
            </a:r>
          </a:p>
        </p:txBody>
      </p:sp>
      <p:sp>
        <p:nvSpPr>
          <p:cNvPr id="6" name="TextBox 5">
            <a:extLst>
              <a:ext uri="{FF2B5EF4-FFF2-40B4-BE49-F238E27FC236}">
                <a16:creationId xmlns:a16="http://schemas.microsoft.com/office/drawing/2014/main" id="{D2ED7214-B61A-2840-8874-49F52CB4D169}"/>
              </a:ext>
            </a:extLst>
          </p:cNvPr>
          <p:cNvSpPr txBox="1"/>
          <p:nvPr/>
        </p:nvSpPr>
        <p:spPr>
          <a:xfrm>
            <a:off x="244929" y="6270171"/>
            <a:ext cx="2293320" cy="369332"/>
          </a:xfrm>
          <a:prstGeom prst="rect">
            <a:avLst/>
          </a:prstGeom>
          <a:noFill/>
        </p:spPr>
        <p:txBody>
          <a:bodyPr wrap="none" rtlCol="0">
            <a:spAutoFit/>
          </a:bodyPr>
          <a:lstStyle/>
          <a:p>
            <a:r>
              <a:rPr lang="en-US" dirty="0"/>
              <a:t>Trenberth et al. (2018)</a:t>
            </a:r>
          </a:p>
        </p:txBody>
      </p:sp>
    </p:spTree>
    <p:extLst>
      <p:ext uri="{BB962C8B-B14F-4D97-AF65-F5344CB8AC3E}">
        <p14:creationId xmlns:p14="http://schemas.microsoft.com/office/powerpoint/2010/main" val="1417322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EEC6-7C6F-9340-88F1-6E591958E4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BF6F0E-3760-B447-A2C1-F5CFAA91B45D}"/>
              </a:ext>
            </a:extLst>
          </p:cNvPr>
          <p:cNvSpPr>
            <a:spLocks noGrp="1"/>
          </p:cNvSpPr>
          <p:nvPr>
            <p:ph idx="1"/>
          </p:nvPr>
        </p:nvSpPr>
        <p:spPr/>
        <p:txBody>
          <a:bodyPr/>
          <a:lstStyle/>
          <a:p>
            <a:endParaRPr lang="en-US"/>
          </a:p>
        </p:txBody>
      </p:sp>
      <p:pic>
        <p:nvPicPr>
          <p:cNvPr id="2050" name="Picture 2" descr="Image result for hurricane maria images">
            <a:extLst>
              <a:ext uri="{FF2B5EF4-FFF2-40B4-BE49-F238E27FC236}">
                <a16:creationId xmlns:a16="http://schemas.microsoft.com/office/drawing/2014/main" id="{77C3F8E1-BA4C-AB4F-B212-8A92791A62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42" r="12542"/>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B72987A-FAA0-A04D-83F8-5FCDE76A590D}"/>
              </a:ext>
            </a:extLst>
          </p:cNvPr>
          <p:cNvSpPr/>
          <p:nvPr/>
        </p:nvSpPr>
        <p:spPr>
          <a:xfrm>
            <a:off x="820662" y="16933"/>
            <a:ext cx="7739743" cy="1015663"/>
          </a:xfrm>
          <a:prstGeom prst="rect">
            <a:avLst/>
          </a:prstGeom>
          <a:solidFill>
            <a:schemeClr val="bg1">
              <a:alpha val="0"/>
            </a:schemeClr>
          </a:solidFill>
        </p:spPr>
        <p:txBody>
          <a:bodyPr wrap="square">
            <a:spAutoFit/>
          </a:bodyPr>
          <a:lstStyle/>
          <a:p>
            <a:r>
              <a:rPr lang="en-US" sz="3000" b="1" dirty="0">
                <a:latin typeface="+mj-lt"/>
                <a:ea typeface="Calibri" panose="020F0502020204030204" pitchFamily="34" charset="0"/>
              </a:rPr>
              <a:t>Maria's rain magnitude nearly five times more likely to occur today than in the 1950s</a:t>
            </a:r>
            <a:r>
              <a:rPr lang="en-US" sz="3000" b="1" dirty="0">
                <a:latin typeface="+mj-lt"/>
              </a:rPr>
              <a:t> </a:t>
            </a:r>
          </a:p>
        </p:txBody>
      </p:sp>
      <p:sp>
        <p:nvSpPr>
          <p:cNvPr id="5" name="TextBox 4">
            <a:extLst>
              <a:ext uri="{FF2B5EF4-FFF2-40B4-BE49-F238E27FC236}">
                <a16:creationId xmlns:a16="http://schemas.microsoft.com/office/drawing/2014/main" id="{5F4DB844-B4DF-0D42-B12F-C55B77628A11}"/>
              </a:ext>
            </a:extLst>
          </p:cNvPr>
          <p:cNvSpPr txBox="1"/>
          <p:nvPr/>
        </p:nvSpPr>
        <p:spPr>
          <a:xfrm>
            <a:off x="4927599" y="6211669"/>
            <a:ext cx="1456267" cy="646331"/>
          </a:xfrm>
          <a:prstGeom prst="rect">
            <a:avLst/>
          </a:prstGeom>
          <a:noFill/>
        </p:spPr>
        <p:txBody>
          <a:bodyPr wrap="square" rtlCol="0">
            <a:spAutoFit/>
          </a:bodyPr>
          <a:lstStyle/>
          <a:p>
            <a:r>
              <a:rPr lang="en-US" dirty="0" err="1"/>
              <a:t>Keelings</a:t>
            </a:r>
            <a:r>
              <a:rPr lang="en-US" dirty="0"/>
              <a:t> et al. (2019)</a:t>
            </a:r>
          </a:p>
        </p:txBody>
      </p:sp>
    </p:spTree>
    <p:extLst>
      <p:ext uri="{BB962C8B-B14F-4D97-AF65-F5344CB8AC3E}">
        <p14:creationId xmlns:p14="http://schemas.microsoft.com/office/powerpoint/2010/main" val="795570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809F-E9CB-4387-A609-B2610B9D84E2}"/>
              </a:ext>
            </a:extLst>
          </p:cNvPr>
          <p:cNvSpPr>
            <a:spLocks noGrp="1"/>
          </p:cNvSpPr>
          <p:nvPr>
            <p:ph type="title"/>
          </p:nvPr>
        </p:nvSpPr>
        <p:spPr>
          <a:xfrm>
            <a:off x="1088685" y="1460641"/>
            <a:ext cx="4726327" cy="786926"/>
          </a:xfrm>
        </p:spPr>
        <p:txBody>
          <a:bodyPr>
            <a:normAutofit/>
          </a:bodyPr>
          <a:lstStyle/>
          <a:p>
            <a:r>
              <a:rPr lang="en-US" dirty="0"/>
              <a:t>CO</a:t>
            </a:r>
            <a:r>
              <a:rPr lang="en-US" baseline="-25000" dirty="0"/>
              <a:t>2</a:t>
            </a:r>
            <a:r>
              <a:rPr lang="en-US" dirty="0"/>
              <a:t> and Water</a:t>
            </a:r>
          </a:p>
        </p:txBody>
      </p:sp>
      <p:sp>
        <p:nvSpPr>
          <p:cNvPr id="3" name="Content Placeholder 2">
            <a:extLst>
              <a:ext uri="{FF2B5EF4-FFF2-40B4-BE49-F238E27FC236}">
                <a16:creationId xmlns:a16="http://schemas.microsoft.com/office/drawing/2014/main" id="{7076C148-95F0-460A-A909-D3BF4B3DEDD5}"/>
              </a:ext>
            </a:extLst>
          </p:cNvPr>
          <p:cNvSpPr>
            <a:spLocks noGrp="1"/>
          </p:cNvSpPr>
          <p:nvPr>
            <p:ph idx="1"/>
          </p:nvPr>
        </p:nvSpPr>
        <p:spPr>
          <a:xfrm>
            <a:off x="1088685" y="2369049"/>
            <a:ext cx="4726327" cy="3082264"/>
          </a:xfrm>
        </p:spPr>
        <p:txBody>
          <a:bodyPr>
            <a:normAutofit/>
          </a:bodyPr>
          <a:lstStyle/>
          <a:p>
            <a:endParaRPr lang="en-US" sz="2100" dirty="0"/>
          </a:p>
          <a:p>
            <a:endParaRPr lang="en-US" sz="2100" dirty="0"/>
          </a:p>
        </p:txBody>
      </p:sp>
      <p:pic>
        <p:nvPicPr>
          <p:cNvPr id="5" name="Picture 4" descr="A close up of a logo&#10;&#10;Description automatically generated">
            <a:hlinkClick r:id="rId2"/>
            <a:extLst>
              <a:ext uri="{FF2B5EF4-FFF2-40B4-BE49-F238E27FC236}">
                <a16:creationId xmlns:a16="http://schemas.microsoft.com/office/drawing/2014/main" id="{214944C0-4378-4AA6-9412-06AB5760B204}"/>
              </a:ext>
            </a:extLst>
          </p:cNvPr>
          <p:cNvPicPr>
            <a:picLocks noChangeAspect="1"/>
          </p:cNvPicPr>
          <p:nvPr/>
        </p:nvPicPr>
        <p:blipFill>
          <a:blip r:embed="rId3"/>
          <a:stretch>
            <a:fillRect/>
          </a:stretch>
        </p:blipFill>
        <p:spPr>
          <a:xfrm>
            <a:off x="153362" y="170481"/>
            <a:ext cx="8837276" cy="4970967"/>
          </a:xfrm>
          <a:prstGeom prst="rect">
            <a:avLst/>
          </a:prstGeom>
        </p:spPr>
      </p:pic>
      <p:sp>
        <p:nvSpPr>
          <p:cNvPr id="4" name="TextBox 3">
            <a:extLst>
              <a:ext uri="{FF2B5EF4-FFF2-40B4-BE49-F238E27FC236}">
                <a16:creationId xmlns:a16="http://schemas.microsoft.com/office/drawing/2014/main" id="{BC43E3B6-4BF1-6246-A8EB-FD5AD436F60B}"/>
              </a:ext>
            </a:extLst>
          </p:cNvPr>
          <p:cNvSpPr txBox="1"/>
          <p:nvPr/>
        </p:nvSpPr>
        <p:spPr>
          <a:xfrm>
            <a:off x="975007" y="5331416"/>
            <a:ext cx="6964214" cy="584775"/>
          </a:xfrm>
          <a:prstGeom prst="rect">
            <a:avLst/>
          </a:prstGeom>
          <a:noFill/>
        </p:spPr>
        <p:txBody>
          <a:bodyPr wrap="none" rtlCol="0">
            <a:spAutoFit/>
          </a:bodyPr>
          <a:lstStyle/>
          <a:p>
            <a:r>
              <a:rPr lang="en-US" sz="3200" dirty="0"/>
              <a:t>H</a:t>
            </a:r>
            <a:r>
              <a:rPr lang="en-US" sz="3200" baseline="-25000" dirty="0"/>
              <a:t>2</a:t>
            </a:r>
            <a:r>
              <a:rPr lang="en-US" sz="3200" dirty="0"/>
              <a:t>CO</a:t>
            </a:r>
            <a:r>
              <a:rPr lang="en-US" sz="3200" baseline="-25000" dirty="0"/>
              <a:t>3</a:t>
            </a:r>
            <a:r>
              <a:rPr lang="en-US" sz="3200" dirty="0"/>
              <a:t> </a:t>
            </a:r>
            <a:r>
              <a:rPr lang="en-US" sz="3200" dirty="0">
                <a:sym typeface="Wingdings" pitchFamily="2" charset="2"/>
              </a:rPr>
              <a:t></a:t>
            </a:r>
            <a:r>
              <a:rPr lang="en-US" sz="3200" dirty="0"/>
              <a:t> </a:t>
            </a:r>
            <a:r>
              <a:rPr lang="en-US" sz="3200" b="1" dirty="0">
                <a:solidFill>
                  <a:srgbClr val="FF0000"/>
                </a:solidFill>
              </a:rPr>
              <a:t>H</a:t>
            </a:r>
            <a:r>
              <a:rPr lang="en-US" sz="3200" b="1" baseline="30000" dirty="0">
                <a:solidFill>
                  <a:srgbClr val="FF0000"/>
                </a:solidFill>
              </a:rPr>
              <a:t>+</a:t>
            </a:r>
            <a:r>
              <a:rPr lang="en-US" sz="3200" b="1" dirty="0">
                <a:solidFill>
                  <a:srgbClr val="FF0000"/>
                </a:solidFill>
              </a:rPr>
              <a:t> </a:t>
            </a:r>
            <a:r>
              <a:rPr lang="en-US" sz="3200" dirty="0"/>
              <a:t>+CO</a:t>
            </a:r>
            <a:r>
              <a:rPr lang="en-US" sz="3200" baseline="-25000" dirty="0"/>
              <a:t>3</a:t>
            </a:r>
            <a:r>
              <a:rPr lang="en-US" sz="3200" baseline="30000" dirty="0"/>
              <a:t>2–</a:t>
            </a:r>
            <a:r>
              <a:rPr lang="en-US" sz="3200" dirty="0"/>
              <a:t> </a:t>
            </a:r>
            <a:r>
              <a:rPr lang="en-US" sz="3200" dirty="0">
                <a:sym typeface="Wingdings" pitchFamily="2" charset="2"/>
              </a:rPr>
              <a:t></a:t>
            </a:r>
            <a:r>
              <a:rPr lang="en-US" sz="3200" dirty="0"/>
              <a:t> 2</a:t>
            </a:r>
            <a:r>
              <a:rPr lang="en-US" sz="3200" b="1" dirty="0">
                <a:solidFill>
                  <a:srgbClr val="FF0000"/>
                </a:solidFill>
              </a:rPr>
              <a:t>H</a:t>
            </a:r>
            <a:r>
              <a:rPr lang="en-US" sz="3200" b="1" baseline="30000" dirty="0">
                <a:solidFill>
                  <a:srgbClr val="FF0000"/>
                </a:solidFill>
              </a:rPr>
              <a:t>+</a:t>
            </a:r>
            <a:r>
              <a:rPr lang="en-US" sz="3200" dirty="0"/>
              <a:t> + HCO</a:t>
            </a:r>
            <a:r>
              <a:rPr lang="en-US" sz="3200" baseline="-25000" dirty="0"/>
              <a:t>3</a:t>
            </a:r>
            <a:r>
              <a:rPr lang="en-US" sz="3200" baseline="30000" dirty="0"/>
              <a:t>–</a:t>
            </a:r>
            <a:r>
              <a:rPr lang="en-US" sz="3200" dirty="0"/>
              <a:t> </a:t>
            </a:r>
          </a:p>
        </p:txBody>
      </p:sp>
      <p:sp>
        <p:nvSpPr>
          <p:cNvPr id="8" name="TextBox 7">
            <a:extLst>
              <a:ext uri="{FF2B5EF4-FFF2-40B4-BE49-F238E27FC236}">
                <a16:creationId xmlns:a16="http://schemas.microsoft.com/office/drawing/2014/main" id="{9A74B8A6-CAB7-124E-BBDE-4E14EB38863D}"/>
              </a:ext>
            </a:extLst>
          </p:cNvPr>
          <p:cNvSpPr txBox="1"/>
          <p:nvPr/>
        </p:nvSpPr>
        <p:spPr>
          <a:xfrm>
            <a:off x="1113295" y="3701512"/>
            <a:ext cx="5467394" cy="584775"/>
          </a:xfrm>
          <a:prstGeom prst="rect">
            <a:avLst/>
          </a:prstGeom>
          <a:noFill/>
        </p:spPr>
        <p:txBody>
          <a:bodyPr wrap="none" rtlCol="0">
            <a:spAutoFit/>
          </a:bodyPr>
          <a:lstStyle/>
          <a:p>
            <a:r>
              <a:rPr lang="en-US" sz="3200" dirty="0"/>
              <a:t>CO</a:t>
            </a:r>
            <a:r>
              <a:rPr lang="en-US" sz="3200" baseline="-25000" dirty="0"/>
              <a:t>2</a:t>
            </a:r>
            <a:r>
              <a:rPr lang="en-US" sz="3200" dirty="0"/>
              <a:t>        +     H</a:t>
            </a:r>
            <a:r>
              <a:rPr lang="en-US" sz="3200" baseline="-25000" dirty="0"/>
              <a:t>2</a:t>
            </a:r>
            <a:r>
              <a:rPr lang="en-US" sz="3200" dirty="0"/>
              <a:t>O   </a:t>
            </a:r>
            <a:r>
              <a:rPr lang="en-US" sz="3200" dirty="0">
                <a:sym typeface="Wingdings" pitchFamily="2" charset="2"/>
              </a:rPr>
              <a:t></a:t>
            </a:r>
            <a:r>
              <a:rPr lang="en-US" sz="3200" dirty="0"/>
              <a:t>     H</a:t>
            </a:r>
            <a:r>
              <a:rPr lang="en-US" sz="3200" baseline="-25000" dirty="0"/>
              <a:t>2</a:t>
            </a:r>
            <a:r>
              <a:rPr lang="en-US" sz="3200" dirty="0"/>
              <a:t>CO</a:t>
            </a:r>
            <a:r>
              <a:rPr lang="en-US" sz="3200" baseline="-25000" dirty="0"/>
              <a:t>3</a:t>
            </a:r>
            <a:endParaRPr lang="en-US" sz="3200" dirty="0"/>
          </a:p>
        </p:txBody>
      </p:sp>
      <p:sp>
        <p:nvSpPr>
          <p:cNvPr id="9" name="TextBox 8">
            <a:extLst>
              <a:ext uri="{FF2B5EF4-FFF2-40B4-BE49-F238E27FC236}">
                <a16:creationId xmlns:a16="http://schemas.microsoft.com/office/drawing/2014/main" id="{631CFC89-9376-A741-BCA3-AD5C0C61DA6F}"/>
              </a:ext>
            </a:extLst>
          </p:cNvPr>
          <p:cNvSpPr txBox="1"/>
          <p:nvPr/>
        </p:nvSpPr>
        <p:spPr>
          <a:xfrm>
            <a:off x="1110711" y="5930685"/>
            <a:ext cx="6467861" cy="584775"/>
          </a:xfrm>
          <a:prstGeom prst="rect">
            <a:avLst/>
          </a:prstGeom>
          <a:noFill/>
        </p:spPr>
        <p:txBody>
          <a:bodyPr wrap="none" rtlCol="0">
            <a:spAutoFit/>
          </a:bodyPr>
          <a:lstStyle/>
          <a:p>
            <a:r>
              <a:rPr lang="en-US" sz="3200" dirty="0"/>
              <a:t>Formation of </a:t>
            </a:r>
            <a:r>
              <a:rPr lang="en-US" sz="3200" b="1" dirty="0">
                <a:solidFill>
                  <a:srgbClr val="FF0000"/>
                </a:solidFill>
              </a:rPr>
              <a:t>H</a:t>
            </a:r>
            <a:r>
              <a:rPr lang="en-US" sz="3200" b="1" baseline="30000" dirty="0">
                <a:solidFill>
                  <a:srgbClr val="FF0000"/>
                </a:solidFill>
              </a:rPr>
              <a:t>+</a:t>
            </a:r>
            <a:r>
              <a:rPr lang="en-US" sz="3200" dirty="0"/>
              <a:t> is ocean acidification</a:t>
            </a:r>
          </a:p>
        </p:txBody>
      </p:sp>
    </p:spTree>
    <p:extLst>
      <p:ext uri="{BB962C8B-B14F-4D97-AF65-F5344CB8AC3E}">
        <p14:creationId xmlns:p14="http://schemas.microsoft.com/office/powerpoint/2010/main" val="1070537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9D4EC0-AE3D-2343-816E-E19054DFBC44}"/>
              </a:ext>
            </a:extLst>
          </p:cNvPr>
          <p:cNvPicPr>
            <a:picLocks noChangeAspect="1"/>
          </p:cNvPicPr>
          <p:nvPr/>
        </p:nvPicPr>
        <p:blipFill>
          <a:blip r:embed="rId3"/>
          <a:stretch>
            <a:fillRect/>
          </a:stretch>
        </p:blipFill>
        <p:spPr>
          <a:xfrm>
            <a:off x="580664" y="1687684"/>
            <a:ext cx="7982672" cy="4244632"/>
          </a:xfrm>
          <a:prstGeom prst="rect">
            <a:avLst/>
          </a:prstGeom>
        </p:spPr>
      </p:pic>
      <p:sp>
        <p:nvSpPr>
          <p:cNvPr id="2" name="Title 1">
            <a:extLst>
              <a:ext uri="{FF2B5EF4-FFF2-40B4-BE49-F238E27FC236}">
                <a16:creationId xmlns:a16="http://schemas.microsoft.com/office/drawing/2014/main" id="{12A97FD6-B3B6-DC44-AF23-6FE444B42BFD}"/>
              </a:ext>
            </a:extLst>
          </p:cNvPr>
          <p:cNvSpPr>
            <a:spLocks noGrp="1"/>
          </p:cNvSpPr>
          <p:nvPr>
            <p:ph type="title"/>
          </p:nvPr>
        </p:nvSpPr>
        <p:spPr>
          <a:xfrm>
            <a:off x="-1" y="487046"/>
            <a:ext cx="8787539" cy="1052193"/>
          </a:xfrm>
        </p:spPr>
        <p:txBody>
          <a:bodyPr>
            <a:normAutofit fontScale="90000"/>
          </a:bodyPr>
          <a:lstStyle/>
          <a:p>
            <a:r>
              <a:rPr lang="en-US" dirty="0"/>
              <a:t>pH in the Northern Hemisphere subtropical ocean (note: pH = –log[H</a:t>
            </a:r>
            <a:r>
              <a:rPr lang="en-US" baseline="30000" dirty="0"/>
              <a:t>+</a:t>
            </a:r>
            <a:r>
              <a:rPr lang="en-US" dirty="0"/>
              <a:t>])</a:t>
            </a:r>
          </a:p>
        </p:txBody>
      </p:sp>
      <p:sp>
        <p:nvSpPr>
          <p:cNvPr id="7" name="TextBox 6">
            <a:extLst>
              <a:ext uri="{FF2B5EF4-FFF2-40B4-BE49-F238E27FC236}">
                <a16:creationId xmlns:a16="http://schemas.microsoft.com/office/drawing/2014/main" id="{9DD168BF-3C08-8649-AC0D-DFEB6B3ECD56}"/>
              </a:ext>
            </a:extLst>
          </p:cNvPr>
          <p:cNvSpPr txBox="1"/>
          <p:nvPr/>
        </p:nvSpPr>
        <p:spPr>
          <a:xfrm>
            <a:off x="4451624" y="5913120"/>
            <a:ext cx="721993" cy="461665"/>
          </a:xfrm>
          <a:prstGeom prst="rect">
            <a:avLst/>
          </a:prstGeom>
          <a:noFill/>
        </p:spPr>
        <p:txBody>
          <a:bodyPr wrap="none" rtlCol="0">
            <a:spAutoFit/>
          </a:bodyPr>
          <a:lstStyle/>
          <a:p>
            <a:r>
              <a:rPr lang="en-US" sz="2400" dirty="0"/>
              <a:t>Year</a:t>
            </a:r>
          </a:p>
        </p:txBody>
      </p:sp>
      <p:sp>
        <p:nvSpPr>
          <p:cNvPr id="8" name="TextBox 7">
            <a:extLst>
              <a:ext uri="{FF2B5EF4-FFF2-40B4-BE49-F238E27FC236}">
                <a16:creationId xmlns:a16="http://schemas.microsoft.com/office/drawing/2014/main" id="{654563EF-B29B-D548-9C12-CE3918C3949D}"/>
              </a:ext>
            </a:extLst>
          </p:cNvPr>
          <p:cNvSpPr txBox="1"/>
          <p:nvPr/>
        </p:nvSpPr>
        <p:spPr>
          <a:xfrm>
            <a:off x="82522" y="3579167"/>
            <a:ext cx="538930" cy="461665"/>
          </a:xfrm>
          <a:prstGeom prst="rect">
            <a:avLst/>
          </a:prstGeom>
          <a:noFill/>
        </p:spPr>
        <p:txBody>
          <a:bodyPr wrap="none" rtlCol="0">
            <a:spAutoFit/>
          </a:bodyPr>
          <a:lstStyle/>
          <a:p>
            <a:r>
              <a:rPr lang="en-US" sz="2400" dirty="0"/>
              <a:t>pH</a:t>
            </a:r>
          </a:p>
        </p:txBody>
      </p:sp>
      <p:sp>
        <p:nvSpPr>
          <p:cNvPr id="9" name="TextBox 8">
            <a:extLst>
              <a:ext uri="{FF2B5EF4-FFF2-40B4-BE49-F238E27FC236}">
                <a16:creationId xmlns:a16="http://schemas.microsoft.com/office/drawing/2014/main" id="{5369ABD3-1E45-B54E-8AAE-DA79E27A4577}"/>
              </a:ext>
            </a:extLst>
          </p:cNvPr>
          <p:cNvSpPr txBox="1"/>
          <p:nvPr/>
        </p:nvSpPr>
        <p:spPr>
          <a:xfrm>
            <a:off x="3506744" y="1920240"/>
            <a:ext cx="4623766" cy="461665"/>
          </a:xfrm>
          <a:prstGeom prst="rect">
            <a:avLst/>
          </a:prstGeom>
          <a:noFill/>
        </p:spPr>
        <p:txBody>
          <a:bodyPr wrap="none" rtlCol="0">
            <a:spAutoFit/>
          </a:bodyPr>
          <a:lstStyle/>
          <a:p>
            <a:r>
              <a:rPr lang="en-US" sz="2400" b="1" dirty="0">
                <a:solidFill>
                  <a:schemeClr val="accent6"/>
                </a:solidFill>
              </a:rPr>
              <a:t>Bermuda    </a:t>
            </a:r>
            <a:r>
              <a:rPr lang="en-US" sz="2400" b="1" dirty="0">
                <a:solidFill>
                  <a:srgbClr val="FFC000"/>
                </a:solidFill>
              </a:rPr>
              <a:t>Hawaii    </a:t>
            </a:r>
            <a:r>
              <a:rPr lang="en-US" sz="2400" b="1" dirty="0">
                <a:solidFill>
                  <a:srgbClr val="00B0F0"/>
                </a:solidFill>
              </a:rPr>
              <a:t>Canary Islands</a:t>
            </a:r>
          </a:p>
        </p:txBody>
      </p:sp>
      <p:sp>
        <p:nvSpPr>
          <p:cNvPr id="13" name="TextBox 12">
            <a:extLst>
              <a:ext uri="{FF2B5EF4-FFF2-40B4-BE49-F238E27FC236}">
                <a16:creationId xmlns:a16="http://schemas.microsoft.com/office/drawing/2014/main" id="{41AD6F42-B5D8-D246-A7F0-D8387E569D9F}"/>
              </a:ext>
            </a:extLst>
          </p:cNvPr>
          <p:cNvSpPr txBox="1"/>
          <p:nvPr/>
        </p:nvSpPr>
        <p:spPr>
          <a:xfrm>
            <a:off x="6888480" y="6339840"/>
            <a:ext cx="2002984" cy="369332"/>
          </a:xfrm>
          <a:prstGeom prst="rect">
            <a:avLst/>
          </a:prstGeom>
          <a:noFill/>
        </p:spPr>
        <p:txBody>
          <a:bodyPr wrap="none" rtlCol="0">
            <a:spAutoFit/>
          </a:bodyPr>
          <a:lstStyle/>
          <a:p>
            <a:r>
              <a:rPr lang="en-US" dirty="0"/>
              <a:t>Cooley et al. (2018)</a:t>
            </a:r>
          </a:p>
        </p:txBody>
      </p:sp>
    </p:spTree>
    <p:extLst>
      <p:ext uri="{BB962C8B-B14F-4D97-AF65-F5344CB8AC3E}">
        <p14:creationId xmlns:p14="http://schemas.microsoft.com/office/powerpoint/2010/main" val="3774159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8C888-2299-3D4D-8DB6-7027C0897AB3}"/>
              </a:ext>
            </a:extLst>
          </p:cNvPr>
          <p:cNvSpPr>
            <a:spLocks noGrp="1"/>
          </p:cNvSpPr>
          <p:nvPr>
            <p:ph type="title"/>
          </p:nvPr>
        </p:nvSpPr>
        <p:spPr>
          <a:xfrm>
            <a:off x="457200" y="2857500"/>
            <a:ext cx="8229600" cy="1143000"/>
          </a:xfrm>
        </p:spPr>
        <p:txBody>
          <a:bodyPr>
            <a:normAutofit/>
          </a:bodyPr>
          <a:lstStyle/>
          <a:p>
            <a:r>
              <a:rPr lang="en-US" dirty="0"/>
              <a:t>Future climate scenarios</a:t>
            </a:r>
          </a:p>
        </p:txBody>
      </p:sp>
    </p:spTree>
    <p:extLst>
      <p:ext uri="{BB962C8B-B14F-4D97-AF65-F5344CB8AC3E}">
        <p14:creationId xmlns:p14="http://schemas.microsoft.com/office/powerpoint/2010/main" val="1235702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42150-3F26-E743-A62F-67C159B44D45}"/>
              </a:ext>
            </a:extLst>
          </p:cNvPr>
          <p:cNvSpPr>
            <a:spLocks noGrp="1"/>
          </p:cNvSpPr>
          <p:nvPr>
            <p:ph type="title"/>
          </p:nvPr>
        </p:nvSpPr>
        <p:spPr>
          <a:xfrm>
            <a:off x="457200" y="274638"/>
            <a:ext cx="8229600" cy="623137"/>
          </a:xfrm>
        </p:spPr>
        <p:txBody>
          <a:bodyPr>
            <a:normAutofit fontScale="90000"/>
          </a:bodyPr>
          <a:lstStyle/>
          <a:p>
            <a:pPr algn="l"/>
            <a:r>
              <a:rPr lang="en-US" dirty="0"/>
              <a:t>Three possible emissions futures …</a:t>
            </a:r>
          </a:p>
        </p:txBody>
      </p:sp>
      <p:pic>
        <p:nvPicPr>
          <p:cNvPr id="4" name="Picture 3">
            <a:extLst>
              <a:ext uri="{FF2B5EF4-FFF2-40B4-BE49-F238E27FC236}">
                <a16:creationId xmlns:a16="http://schemas.microsoft.com/office/drawing/2014/main" id="{8F594215-84DB-174E-BFE8-A3FD67078474}"/>
              </a:ext>
            </a:extLst>
          </p:cNvPr>
          <p:cNvPicPr>
            <a:picLocks noChangeAspect="1"/>
          </p:cNvPicPr>
          <p:nvPr/>
        </p:nvPicPr>
        <p:blipFill>
          <a:blip r:embed="rId3"/>
          <a:stretch>
            <a:fillRect/>
          </a:stretch>
        </p:blipFill>
        <p:spPr>
          <a:xfrm>
            <a:off x="1095248" y="918857"/>
            <a:ext cx="6582217" cy="5317351"/>
          </a:xfrm>
          <a:prstGeom prst="rect">
            <a:avLst/>
          </a:prstGeom>
        </p:spPr>
      </p:pic>
      <p:sp>
        <p:nvSpPr>
          <p:cNvPr id="5" name="TextBox 4">
            <a:extLst>
              <a:ext uri="{FF2B5EF4-FFF2-40B4-BE49-F238E27FC236}">
                <a16:creationId xmlns:a16="http://schemas.microsoft.com/office/drawing/2014/main" id="{98526AF7-A657-B048-AD86-5B6D9421CDFF}"/>
              </a:ext>
            </a:extLst>
          </p:cNvPr>
          <p:cNvSpPr txBox="1"/>
          <p:nvPr/>
        </p:nvSpPr>
        <p:spPr>
          <a:xfrm>
            <a:off x="146304" y="6327648"/>
            <a:ext cx="5807295" cy="369332"/>
          </a:xfrm>
          <a:prstGeom prst="rect">
            <a:avLst/>
          </a:prstGeom>
          <a:noFill/>
        </p:spPr>
        <p:txBody>
          <a:bodyPr wrap="none" rtlCol="0">
            <a:spAutoFit/>
          </a:bodyPr>
          <a:lstStyle/>
          <a:p>
            <a:r>
              <a:rPr lang="en-US" dirty="0"/>
              <a:t>Fourth National Climate Assessment, </a:t>
            </a:r>
            <a:r>
              <a:rPr lang="en-US" dirty="0" err="1"/>
              <a:t>Wuebbles</a:t>
            </a:r>
            <a:r>
              <a:rPr lang="en-US" dirty="0"/>
              <a:t> et al. (2017)</a:t>
            </a:r>
          </a:p>
        </p:txBody>
      </p:sp>
    </p:spTree>
    <p:extLst>
      <p:ext uri="{BB962C8B-B14F-4D97-AF65-F5344CB8AC3E}">
        <p14:creationId xmlns:p14="http://schemas.microsoft.com/office/powerpoint/2010/main" val="3881645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42150-3F26-E743-A62F-67C159B44D45}"/>
              </a:ext>
            </a:extLst>
          </p:cNvPr>
          <p:cNvSpPr>
            <a:spLocks noGrp="1"/>
          </p:cNvSpPr>
          <p:nvPr>
            <p:ph type="title"/>
          </p:nvPr>
        </p:nvSpPr>
        <p:spPr>
          <a:xfrm>
            <a:off x="182880" y="274638"/>
            <a:ext cx="8661862" cy="623137"/>
          </a:xfrm>
        </p:spPr>
        <p:txBody>
          <a:bodyPr>
            <a:normAutofit fontScale="90000"/>
          </a:bodyPr>
          <a:lstStyle/>
          <a:p>
            <a:r>
              <a:rPr lang="en-US" dirty="0"/>
              <a:t>… lead to very different climate futures</a:t>
            </a:r>
          </a:p>
        </p:txBody>
      </p:sp>
      <p:pic>
        <p:nvPicPr>
          <p:cNvPr id="3" name="Picture 2">
            <a:extLst>
              <a:ext uri="{FF2B5EF4-FFF2-40B4-BE49-F238E27FC236}">
                <a16:creationId xmlns:a16="http://schemas.microsoft.com/office/drawing/2014/main" id="{AD0BF1CD-8756-1B4A-865C-38E371719392}"/>
              </a:ext>
            </a:extLst>
          </p:cNvPr>
          <p:cNvPicPr>
            <a:picLocks noChangeAspect="1"/>
          </p:cNvPicPr>
          <p:nvPr/>
        </p:nvPicPr>
        <p:blipFill>
          <a:blip r:embed="rId3"/>
          <a:stretch>
            <a:fillRect/>
          </a:stretch>
        </p:blipFill>
        <p:spPr>
          <a:xfrm>
            <a:off x="1314450" y="939108"/>
            <a:ext cx="6329934" cy="5355149"/>
          </a:xfrm>
          <a:prstGeom prst="rect">
            <a:avLst/>
          </a:prstGeom>
        </p:spPr>
      </p:pic>
      <p:sp>
        <p:nvSpPr>
          <p:cNvPr id="4" name="TextBox 3">
            <a:extLst>
              <a:ext uri="{FF2B5EF4-FFF2-40B4-BE49-F238E27FC236}">
                <a16:creationId xmlns:a16="http://schemas.microsoft.com/office/drawing/2014/main" id="{BC9A591E-5B3B-A449-8426-35C0261D29BA}"/>
              </a:ext>
            </a:extLst>
          </p:cNvPr>
          <p:cNvSpPr txBox="1"/>
          <p:nvPr/>
        </p:nvSpPr>
        <p:spPr>
          <a:xfrm>
            <a:off x="146304" y="6327648"/>
            <a:ext cx="5807295" cy="369332"/>
          </a:xfrm>
          <a:prstGeom prst="rect">
            <a:avLst/>
          </a:prstGeom>
          <a:noFill/>
        </p:spPr>
        <p:txBody>
          <a:bodyPr wrap="none" rtlCol="0">
            <a:spAutoFit/>
          </a:bodyPr>
          <a:lstStyle/>
          <a:p>
            <a:r>
              <a:rPr lang="en-US" dirty="0"/>
              <a:t>Fourth National Climate Assessment, </a:t>
            </a:r>
            <a:r>
              <a:rPr lang="en-US" dirty="0" err="1"/>
              <a:t>Wuebbles</a:t>
            </a:r>
            <a:r>
              <a:rPr lang="en-US" dirty="0"/>
              <a:t> et al. (2017)</a:t>
            </a:r>
          </a:p>
        </p:txBody>
      </p:sp>
    </p:spTree>
    <p:extLst>
      <p:ext uri="{BB962C8B-B14F-4D97-AF65-F5344CB8AC3E}">
        <p14:creationId xmlns:p14="http://schemas.microsoft.com/office/powerpoint/2010/main" val="3492011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1217D6-D98B-004F-9A86-201B0ED68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21" y="1040130"/>
            <a:ext cx="8649357" cy="49688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BAA4288-D1F8-2E4D-A1E7-BCF01759A552}"/>
              </a:ext>
            </a:extLst>
          </p:cNvPr>
          <p:cNvSpPr>
            <a:spLocks noGrp="1"/>
          </p:cNvSpPr>
          <p:nvPr>
            <p:ph type="title"/>
          </p:nvPr>
        </p:nvSpPr>
        <p:spPr>
          <a:xfrm>
            <a:off x="765810" y="136527"/>
            <a:ext cx="7886700" cy="808354"/>
          </a:xfrm>
        </p:spPr>
        <p:txBody>
          <a:bodyPr>
            <a:normAutofit/>
          </a:bodyPr>
          <a:lstStyle/>
          <a:p>
            <a:r>
              <a:rPr lang="en-US" sz="3200" dirty="0"/>
              <a:t>Simulated changes in global-mean sea level</a:t>
            </a:r>
          </a:p>
        </p:txBody>
      </p:sp>
    </p:spTree>
    <p:extLst>
      <p:ext uri="{BB962C8B-B14F-4D97-AF65-F5344CB8AC3E}">
        <p14:creationId xmlns:p14="http://schemas.microsoft.com/office/powerpoint/2010/main" val="2793462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AD0D-9D2F-064B-B3DB-017AE3987871}"/>
              </a:ext>
            </a:extLst>
          </p:cNvPr>
          <p:cNvSpPr>
            <a:spLocks noGrp="1"/>
          </p:cNvSpPr>
          <p:nvPr>
            <p:ph type="title"/>
          </p:nvPr>
        </p:nvSpPr>
        <p:spPr>
          <a:xfrm>
            <a:off x="628650" y="365127"/>
            <a:ext cx="7886700" cy="808354"/>
          </a:xfrm>
        </p:spPr>
        <p:txBody>
          <a:bodyPr>
            <a:normAutofit/>
          </a:bodyPr>
          <a:lstStyle/>
          <a:p>
            <a:r>
              <a:rPr lang="en-US" sz="3200" dirty="0"/>
              <a:t>Simulated changes in surface ocean pH</a:t>
            </a:r>
          </a:p>
        </p:txBody>
      </p:sp>
      <p:pic>
        <p:nvPicPr>
          <p:cNvPr id="4" name="Picture 3">
            <a:extLst>
              <a:ext uri="{FF2B5EF4-FFF2-40B4-BE49-F238E27FC236}">
                <a16:creationId xmlns:a16="http://schemas.microsoft.com/office/drawing/2014/main" id="{85B51C39-EF62-B647-AB27-E68ED60C030E}"/>
              </a:ext>
            </a:extLst>
          </p:cNvPr>
          <p:cNvPicPr>
            <a:picLocks noChangeAspect="1"/>
          </p:cNvPicPr>
          <p:nvPr/>
        </p:nvPicPr>
        <p:blipFill>
          <a:blip r:embed="rId3"/>
          <a:stretch>
            <a:fillRect/>
          </a:stretch>
        </p:blipFill>
        <p:spPr>
          <a:xfrm>
            <a:off x="403860" y="1829522"/>
            <a:ext cx="8336280" cy="3575914"/>
          </a:xfrm>
          <a:prstGeom prst="rect">
            <a:avLst/>
          </a:prstGeom>
        </p:spPr>
      </p:pic>
      <p:pic>
        <p:nvPicPr>
          <p:cNvPr id="5" name="Picture 4">
            <a:extLst>
              <a:ext uri="{FF2B5EF4-FFF2-40B4-BE49-F238E27FC236}">
                <a16:creationId xmlns:a16="http://schemas.microsoft.com/office/drawing/2014/main" id="{3CD2930C-D1A0-744C-9346-657139B52E7A}"/>
              </a:ext>
            </a:extLst>
          </p:cNvPr>
          <p:cNvPicPr>
            <a:picLocks noChangeAspect="1"/>
          </p:cNvPicPr>
          <p:nvPr/>
        </p:nvPicPr>
        <p:blipFill>
          <a:blip r:embed="rId4"/>
          <a:stretch>
            <a:fillRect/>
          </a:stretch>
        </p:blipFill>
        <p:spPr>
          <a:xfrm>
            <a:off x="1341120" y="5471160"/>
            <a:ext cx="7612374" cy="377190"/>
          </a:xfrm>
          <a:prstGeom prst="rect">
            <a:avLst/>
          </a:prstGeom>
        </p:spPr>
      </p:pic>
      <p:sp>
        <p:nvSpPr>
          <p:cNvPr id="6" name="TextBox 5">
            <a:extLst>
              <a:ext uri="{FF2B5EF4-FFF2-40B4-BE49-F238E27FC236}">
                <a16:creationId xmlns:a16="http://schemas.microsoft.com/office/drawing/2014/main" id="{6ED47320-E9BA-EC48-B09F-0500F2920736}"/>
              </a:ext>
            </a:extLst>
          </p:cNvPr>
          <p:cNvSpPr txBox="1"/>
          <p:nvPr/>
        </p:nvSpPr>
        <p:spPr>
          <a:xfrm>
            <a:off x="6888480" y="6339840"/>
            <a:ext cx="2002984" cy="369332"/>
          </a:xfrm>
          <a:prstGeom prst="rect">
            <a:avLst/>
          </a:prstGeom>
          <a:noFill/>
        </p:spPr>
        <p:txBody>
          <a:bodyPr wrap="none" rtlCol="0">
            <a:spAutoFit/>
          </a:bodyPr>
          <a:lstStyle/>
          <a:p>
            <a:r>
              <a:rPr lang="en-US" dirty="0"/>
              <a:t>Cooley et al. (2018)</a:t>
            </a:r>
          </a:p>
        </p:txBody>
      </p:sp>
      <p:sp>
        <p:nvSpPr>
          <p:cNvPr id="7" name="TextBox 6">
            <a:extLst>
              <a:ext uri="{FF2B5EF4-FFF2-40B4-BE49-F238E27FC236}">
                <a16:creationId xmlns:a16="http://schemas.microsoft.com/office/drawing/2014/main" id="{8BF3FB79-464C-0842-938D-BA94F04AAFD8}"/>
              </a:ext>
            </a:extLst>
          </p:cNvPr>
          <p:cNvSpPr txBox="1"/>
          <p:nvPr/>
        </p:nvSpPr>
        <p:spPr>
          <a:xfrm>
            <a:off x="243840" y="6263640"/>
            <a:ext cx="4893968" cy="369332"/>
          </a:xfrm>
          <a:prstGeom prst="rect">
            <a:avLst/>
          </a:prstGeom>
          <a:noFill/>
        </p:spPr>
        <p:txBody>
          <a:bodyPr wrap="none" rtlCol="0">
            <a:spAutoFit/>
          </a:bodyPr>
          <a:lstStyle/>
          <a:p>
            <a:r>
              <a:rPr lang="en-US" dirty="0"/>
              <a:t>Averages and ranges from 11 Earth system models</a:t>
            </a:r>
          </a:p>
        </p:txBody>
      </p:sp>
    </p:spTree>
    <p:extLst>
      <p:ext uri="{BB962C8B-B14F-4D97-AF65-F5344CB8AC3E}">
        <p14:creationId xmlns:p14="http://schemas.microsoft.com/office/powerpoint/2010/main" val="365607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8C888-2299-3D4D-8DB6-7027C0897AB3}"/>
              </a:ext>
            </a:extLst>
          </p:cNvPr>
          <p:cNvSpPr>
            <a:spLocks noGrp="1"/>
          </p:cNvSpPr>
          <p:nvPr>
            <p:ph type="title"/>
          </p:nvPr>
        </p:nvSpPr>
        <p:spPr>
          <a:xfrm>
            <a:off x="457200" y="2857500"/>
            <a:ext cx="8229600" cy="1143000"/>
          </a:xfrm>
        </p:spPr>
        <p:txBody>
          <a:bodyPr>
            <a:normAutofit fontScale="90000"/>
          </a:bodyPr>
          <a:lstStyle/>
          <a:p>
            <a:r>
              <a:rPr lang="en-US" dirty="0"/>
              <a:t>The ocean’s role in the climate system</a:t>
            </a:r>
          </a:p>
        </p:txBody>
      </p:sp>
    </p:spTree>
    <p:extLst>
      <p:ext uri="{BB962C8B-B14F-4D97-AF65-F5344CB8AC3E}">
        <p14:creationId xmlns:p14="http://schemas.microsoft.com/office/powerpoint/2010/main" val="3306817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Slide21.jpg">
            <a:extLst>
              <a:ext uri="{FF2B5EF4-FFF2-40B4-BE49-F238E27FC236}">
                <a16:creationId xmlns:a16="http://schemas.microsoft.com/office/drawing/2014/main" id="{E6326516-50DF-1643-8570-3464E0E78C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Slide Number Placeholder 5">
            <a:extLst>
              <a:ext uri="{FF2B5EF4-FFF2-40B4-BE49-F238E27FC236}">
                <a16:creationId xmlns:a16="http://schemas.microsoft.com/office/drawing/2014/main" id="{0506F390-A251-674E-95AD-F8FF5350027D}"/>
              </a:ext>
            </a:extLst>
          </p:cNvPr>
          <p:cNvSpPr>
            <a:spLocks noGrp="1"/>
          </p:cNvSpPr>
          <p:nvPr>
            <p:ph type="sldNum" sz="quarter" idx="10"/>
          </p:nvPr>
        </p:nvSpPr>
        <p:spPr bwMode="auto">
          <a:xfrm>
            <a:off x="8724900" y="0"/>
            <a:ext cx="4191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Black" panose="020B0604020202020204" pitchFamily="34" charset="0"/>
                <a:ea typeface="ＭＳ Ｐゴシック" panose="020B0600070205080204" pitchFamily="34" charset="-128"/>
                <a:cs typeface="Arial Black" panose="020B0604020202020204" pitchFamily="34" charset="0"/>
              </a:defRPr>
            </a:lvl1pPr>
            <a:lvl2pPr marL="37931725" indent="-37474525">
              <a:spcBef>
                <a:spcPct val="20000"/>
              </a:spcBef>
              <a:buChar char="–"/>
              <a:defRPr sz="2800">
                <a:solidFill>
                  <a:srgbClr val="FFFFFF"/>
                </a:solidFill>
                <a:latin typeface="Arial Black" panose="020B0604020202020204" pitchFamily="34" charset="0"/>
                <a:ea typeface="ＭＳ Ｐゴシック" panose="020B0600070205080204" pitchFamily="34" charset="-128"/>
                <a:cs typeface="Arial Black" panose="020B0604020202020204" pitchFamily="34" charset="0"/>
              </a:defRPr>
            </a:lvl2pPr>
            <a:lvl3pPr marL="1143000" indent="-228600">
              <a:spcBef>
                <a:spcPct val="20000"/>
              </a:spcBef>
              <a:buChar char="•"/>
              <a:defRPr sz="2400">
                <a:solidFill>
                  <a:srgbClr val="FFFFFF"/>
                </a:solidFill>
                <a:latin typeface="Arial Black" panose="020B0604020202020204" pitchFamily="34" charset="0"/>
                <a:ea typeface="ＭＳ Ｐゴシック" panose="020B0600070205080204" pitchFamily="34" charset="-128"/>
                <a:cs typeface="Arial Black" panose="020B0604020202020204" pitchFamily="34" charset="0"/>
              </a:defRPr>
            </a:lvl3pPr>
            <a:lvl4pPr marL="1600200" indent="-228600">
              <a:spcBef>
                <a:spcPct val="20000"/>
              </a:spcBef>
              <a:buChar char="–"/>
              <a:defRPr sz="2000">
                <a:solidFill>
                  <a:srgbClr val="FFFFFF"/>
                </a:solidFill>
                <a:latin typeface="Arial Black" panose="020B0604020202020204" pitchFamily="34" charset="0"/>
                <a:ea typeface="ＭＳ Ｐゴシック" panose="020B0600070205080204" pitchFamily="34" charset="-128"/>
                <a:cs typeface="Arial Black" panose="020B0604020202020204" pitchFamily="34" charset="0"/>
              </a:defRPr>
            </a:lvl4pPr>
            <a:lvl5pPr marL="2057400" indent="-228600">
              <a:spcBef>
                <a:spcPct val="20000"/>
              </a:spcBef>
              <a:buChar char="»"/>
              <a:defRPr sz="2000">
                <a:solidFill>
                  <a:srgbClr val="FFFFFF"/>
                </a:solidFill>
                <a:latin typeface="Arial Black" panose="020B0604020202020204" pitchFamily="34" charset="0"/>
                <a:ea typeface="ＭＳ Ｐゴシック" panose="020B0600070205080204" pitchFamily="34" charset="-128"/>
                <a:cs typeface="Arial Black" panose="020B0604020202020204" pitchFamily="34" charset="0"/>
              </a:defRPr>
            </a:lvl5pPr>
            <a:lvl6pPr marL="2514600" indent="-228600" eaLnBrk="0" fontAlgn="base" hangingPunct="0">
              <a:spcBef>
                <a:spcPct val="20000"/>
              </a:spcBef>
              <a:spcAft>
                <a:spcPct val="0"/>
              </a:spcAft>
              <a:buChar char="»"/>
              <a:defRPr sz="2000">
                <a:solidFill>
                  <a:srgbClr val="FFFFFF"/>
                </a:solidFill>
                <a:latin typeface="Arial Black" panose="020B0604020202020204" pitchFamily="34" charset="0"/>
                <a:ea typeface="ＭＳ Ｐゴシック" panose="020B0600070205080204" pitchFamily="34" charset="-128"/>
                <a:cs typeface="Arial Black" panose="020B0604020202020204" pitchFamily="34" charset="0"/>
              </a:defRPr>
            </a:lvl6pPr>
            <a:lvl7pPr marL="2971800" indent="-228600" eaLnBrk="0" fontAlgn="base" hangingPunct="0">
              <a:spcBef>
                <a:spcPct val="20000"/>
              </a:spcBef>
              <a:spcAft>
                <a:spcPct val="0"/>
              </a:spcAft>
              <a:buChar char="»"/>
              <a:defRPr sz="2000">
                <a:solidFill>
                  <a:srgbClr val="FFFFFF"/>
                </a:solidFill>
                <a:latin typeface="Arial Black" panose="020B0604020202020204" pitchFamily="34" charset="0"/>
                <a:ea typeface="ＭＳ Ｐゴシック" panose="020B0600070205080204" pitchFamily="34" charset="-128"/>
                <a:cs typeface="Arial Black" panose="020B0604020202020204" pitchFamily="34" charset="0"/>
              </a:defRPr>
            </a:lvl7pPr>
            <a:lvl8pPr marL="3429000" indent="-228600" eaLnBrk="0" fontAlgn="base" hangingPunct="0">
              <a:spcBef>
                <a:spcPct val="20000"/>
              </a:spcBef>
              <a:spcAft>
                <a:spcPct val="0"/>
              </a:spcAft>
              <a:buChar char="»"/>
              <a:defRPr sz="2000">
                <a:solidFill>
                  <a:srgbClr val="FFFFFF"/>
                </a:solidFill>
                <a:latin typeface="Arial Black" panose="020B0604020202020204" pitchFamily="34" charset="0"/>
                <a:ea typeface="ＭＳ Ｐゴシック" panose="020B0600070205080204" pitchFamily="34" charset="-128"/>
                <a:cs typeface="Arial Black" panose="020B0604020202020204" pitchFamily="34" charset="0"/>
              </a:defRPr>
            </a:lvl8pPr>
            <a:lvl9pPr marL="3886200" indent="-228600" eaLnBrk="0" fontAlgn="base" hangingPunct="0">
              <a:spcBef>
                <a:spcPct val="20000"/>
              </a:spcBef>
              <a:spcAft>
                <a:spcPct val="0"/>
              </a:spcAft>
              <a:buChar char="»"/>
              <a:defRPr sz="2000">
                <a:solidFill>
                  <a:srgbClr val="FFFFFF"/>
                </a:solidFill>
                <a:latin typeface="Arial Black" panose="020B0604020202020204" pitchFamily="34" charset="0"/>
                <a:ea typeface="ＭＳ Ｐゴシック" panose="020B0600070205080204" pitchFamily="34" charset="-128"/>
                <a:cs typeface="Arial Black" panose="020B0604020202020204" pitchFamily="34" charset="0"/>
              </a:defRPr>
            </a:lvl9pPr>
          </a:lstStyle>
          <a:p>
            <a:pPr algn="r">
              <a:spcBef>
                <a:spcPct val="0"/>
              </a:spcBef>
              <a:buFontTx/>
              <a:buNone/>
            </a:pPr>
            <a:fld id="{D2E7EF65-DFED-E745-95E2-6D332B6AF6D9}" type="slidenum">
              <a:rPr lang="en-US" altLang="en-US" sz="1000">
                <a:solidFill>
                  <a:schemeClr val="bg1"/>
                </a:solidFill>
                <a:latin typeface="Arial" panose="020B0604020202020204" pitchFamily="34" charset="0"/>
              </a:rPr>
              <a:pPr algn="r">
                <a:spcBef>
                  <a:spcPct val="0"/>
                </a:spcBef>
                <a:buFontTx/>
                <a:buNone/>
              </a:pPr>
              <a:t>30</a:t>
            </a:fld>
            <a:endParaRPr lang="en-US" altLang="en-US" sz="1000">
              <a:solidFill>
                <a:schemeClr val="bg1"/>
              </a:solidFill>
              <a:latin typeface="Arial" panose="020B0604020202020204" pitchFamily="34" charset="0"/>
            </a:endParaRPr>
          </a:p>
        </p:txBody>
      </p:sp>
    </p:spTree>
    <p:extLst>
      <p:ext uri="{BB962C8B-B14F-4D97-AF65-F5344CB8AC3E}">
        <p14:creationId xmlns:p14="http://schemas.microsoft.com/office/powerpoint/2010/main" val="2649217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8C888-2299-3D4D-8DB6-7027C0897AB3}"/>
              </a:ext>
            </a:extLst>
          </p:cNvPr>
          <p:cNvSpPr>
            <a:spLocks noGrp="1"/>
          </p:cNvSpPr>
          <p:nvPr>
            <p:ph type="title"/>
          </p:nvPr>
        </p:nvSpPr>
        <p:spPr>
          <a:xfrm>
            <a:off x="457200" y="2857500"/>
            <a:ext cx="8229600" cy="1143000"/>
          </a:xfrm>
        </p:spPr>
        <p:txBody>
          <a:bodyPr>
            <a:normAutofit/>
          </a:bodyPr>
          <a:lstStyle/>
          <a:p>
            <a:r>
              <a:rPr lang="en-US" dirty="0"/>
              <a:t>Solutions</a:t>
            </a:r>
          </a:p>
        </p:txBody>
      </p:sp>
    </p:spTree>
    <p:extLst>
      <p:ext uri="{BB962C8B-B14F-4D97-AF65-F5344CB8AC3E}">
        <p14:creationId xmlns:p14="http://schemas.microsoft.com/office/powerpoint/2010/main" val="635779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44" y="202060"/>
            <a:ext cx="8630215" cy="837526"/>
          </a:xfrm>
        </p:spPr>
        <p:txBody>
          <a:bodyPr>
            <a:normAutofit fontScale="90000"/>
          </a:bodyPr>
          <a:lstStyle/>
          <a:p>
            <a:r>
              <a:rPr lang="en-US" dirty="0"/>
              <a:t>The cost to install solar has plummeted</a:t>
            </a:r>
          </a:p>
        </p:txBody>
      </p:sp>
      <p:pic>
        <p:nvPicPr>
          <p:cNvPr id="4" name="Picture 3"/>
          <p:cNvPicPr>
            <a:picLocks noChangeAspect="1"/>
          </p:cNvPicPr>
          <p:nvPr/>
        </p:nvPicPr>
        <p:blipFill>
          <a:blip r:embed="rId3"/>
          <a:stretch>
            <a:fillRect/>
          </a:stretch>
        </p:blipFill>
        <p:spPr>
          <a:xfrm>
            <a:off x="1210547" y="1073403"/>
            <a:ext cx="6887155" cy="5601781"/>
          </a:xfrm>
          <a:prstGeom prst="rect">
            <a:avLst/>
          </a:prstGeom>
        </p:spPr>
      </p:pic>
    </p:spTree>
    <p:extLst>
      <p:ext uri="{BB962C8B-B14F-4D97-AF65-F5344CB8AC3E}">
        <p14:creationId xmlns:p14="http://schemas.microsoft.com/office/powerpoint/2010/main" val="207971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C83079-F6B3-3140-A7EF-454B72E0873C}"/>
              </a:ext>
            </a:extLst>
          </p:cNvPr>
          <p:cNvSpPr>
            <a:spLocks noGrp="1"/>
          </p:cNvSpPr>
          <p:nvPr>
            <p:ph idx="1"/>
          </p:nvPr>
        </p:nvSpPr>
        <p:spPr>
          <a:xfrm>
            <a:off x="241663" y="303711"/>
            <a:ext cx="8229600" cy="718458"/>
          </a:xfrm>
        </p:spPr>
        <p:txBody>
          <a:bodyPr/>
          <a:lstStyle/>
          <a:p>
            <a:pPr marL="0" indent="0">
              <a:buNone/>
            </a:pPr>
            <a:r>
              <a:rPr lang="en-US" dirty="0"/>
              <a:t>Renewables are cheap!</a:t>
            </a:r>
          </a:p>
        </p:txBody>
      </p:sp>
      <p:pic>
        <p:nvPicPr>
          <p:cNvPr id="7170" name="Picture 2" descr="Wind wins, with solar coming in second. Coal is unchanged while nuclear got more expensive.">
            <a:extLst>
              <a:ext uri="{FF2B5EF4-FFF2-40B4-BE49-F238E27FC236}">
                <a16:creationId xmlns:a16="http://schemas.microsoft.com/office/drawing/2014/main" id="{0E2E5E39-A40A-554C-BF83-5E66DE1A90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09"/>
          <a:stretch/>
        </p:blipFill>
        <p:spPr bwMode="auto">
          <a:xfrm>
            <a:off x="261257" y="1120140"/>
            <a:ext cx="8621486" cy="49312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7FD48B-CBED-9C49-848C-219F1B426FED}"/>
              </a:ext>
            </a:extLst>
          </p:cNvPr>
          <p:cNvSpPr txBox="1"/>
          <p:nvPr/>
        </p:nvSpPr>
        <p:spPr>
          <a:xfrm>
            <a:off x="587829" y="5316583"/>
            <a:ext cx="7622600" cy="584775"/>
          </a:xfrm>
          <a:prstGeom prst="rect">
            <a:avLst/>
          </a:prstGeom>
          <a:solidFill>
            <a:schemeClr val="bg1"/>
          </a:solidFill>
        </p:spPr>
        <p:txBody>
          <a:bodyPr wrap="none" rtlCol="0">
            <a:spAutoFit/>
          </a:bodyPr>
          <a:lstStyle/>
          <a:p>
            <a:r>
              <a:rPr lang="en-US" sz="3200" dirty="0"/>
              <a:t>  Coal       Nuclear      Gas         Wind        Solar</a:t>
            </a:r>
          </a:p>
        </p:txBody>
      </p:sp>
      <p:sp>
        <p:nvSpPr>
          <p:cNvPr id="5" name="Rectangle 4">
            <a:extLst>
              <a:ext uri="{FF2B5EF4-FFF2-40B4-BE49-F238E27FC236}">
                <a16:creationId xmlns:a16="http://schemas.microsoft.com/office/drawing/2014/main" id="{9BAD83AD-43F3-F144-B1F5-B838A276E04E}"/>
              </a:ext>
            </a:extLst>
          </p:cNvPr>
          <p:cNvSpPr/>
          <p:nvPr/>
        </p:nvSpPr>
        <p:spPr>
          <a:xfrm>
            <a:off x="3453492" y="1394087"/>
            <a:ext cx="5393328" cy="830997"/>
          </a:xfrm>
          <a:prstGeom prst="rect">
            <a:avLst/>
          </a:prstGeom>
        </p:spPr>
        <p:txBody>
          <a:bodyPr wrap="square">
            <a:spAutoFit/>
          </a:bodyPr>
          <a:lstStyle/>
          <a:p>
            <a:r>
              <a:rPr lang="en-US" sz="2400" dirty="0"/>
              <a:t>Costs of new electric power plant installations in dollars per megawatt-hour</a:t>
            </a:r>
          </a:p>
        </p:txBody>
      </p:sp>
      <p:sp>
        <p:nvSpPr>
          <p:cNvPr id="6" name="Rectangle 5">
            <a:extLst>
              <a:ext uri="{FF2B5EF4-FFF2-40B4-BE49-F238E27FC236}">
                <a16:creationId xmlns:a16="http://schemas.microsoft.com/office/drawing/2014/main" id="{4573D95F-1FC1-F444-8540-39D8F9A9F376}"/>
              </a:ext>
            </a:extLst>
          </p:cNvPr>
          <p:cNvSpPr/>
          <p:nvPr/>
        </p:nvSpPr>
        <p:spPr>
          <a:xfrm>
            <a:off x="6025243" y="2524397"/>
            <a:ext cx="898071" cy="310243"/>
          </a:xfrm>
          <a:prstGeom prst="rect">
            <a:avLst/>
          </a:prstGeom>
          <a:solidFill>
            <a:srgbClr val="E374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BA70F3-35AD-D24D-8448-0F4C65B53370}"/>
              </a:ext>
            </a:extLst>
          </p:cNvPr>
          <p:cNvSpPr/>
          <p:nvPr/>
        </p:nvSpPr>
        <p:spPr>
          <a:xfrm>
            <a:off x="6042116" y="2976698"/>
            <a:ext cx="898071" cy="310243"/>
          </a:xfrm>
          <a:prstGeom prst="rect">
            <a:avLst/>
          </a:prstGeom>
          <a:noFill/>
          <a:ln w="25400">
            <a:solidFill>
              <a:schemeClr val="bg1">
                <a:lumMod val="50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137C20B-964F-9D47-9FE2-9E05E4DF1C45}"/>
              </a:ext>
            </a:extLst>
          </p:cNvPr>
          <p:cNvSpPr txBox="1"/>
          <p:nvPr/>
        </p:nvSpPr>
        <p:spPr>
          <a:xfrm>
            <a:off x="6989735" y="2465963"/>
            <a:ext cx="806631" cy="461665"/>
          </a:xfrm>
          <a:prstGeom prst="rect">
            <a:avLst/>
          </a:prstGeom>
          <a:noFill/>
        </p:spPr>
        <p:txBody>
          <a:bodyPr wrap="none" rtlCol="0">
            <a:spAutoFit/>
          </a:bodyPr>
          <a:lstStyle/>
          <a:p>
            <a:r>
              <a:rPr lang="en-US" sz="2400" dirty="0"/>
              <a:t>2018</a:t>
            </a:r>
          </a:p>
        </p:txBody>
      </p:sp>
      <p:sp>
        <p:nvSpPr>
          <p:cNvPr id="10" name="TextBox 9">
            <a:extLst>
              <a:ext uri="{FF2B5EF4-FFF2-40B4-BE49-F238E27FC236}">
                <a16:creationId xmlns:a16="http://schemas.microsoft.com/office/drawing/2014/main" id="{D42100C5-CA62-ED40-B38F-254ABB54B97D}"/>
              </a:ext>
            </a:extLst>
          </p:cNvPr>
          <p:cNvSpPr txBox="1"/>
          <p:nvPr/>
        </p:nvSpPr>
        <p:spPr>
          <a:xfrm>
            <a:off x="7002652" y="2890178"/>
            <a:ext cx="806631" cy="461665"/>
          </a:xfrm>
          <a:prstGeom prst="rect">
            <a:avLst/>
          </a:prstGeom>
          <a:noFill/>
        </p:spPr>
        <p:txBody>
          <a:bodyPr wrap="none" rtlCol="0">
            <a:spAutoFit/>
          </a:bodyPr>
          <a:lstStyle/>
          <a:p>
            <a:r>
              <a:rPr lang="en-US" sz="2400" dirty="0"/>
              <a:t>2017</a:t>
            </a:r>
          </a:p>
        </p:txBody>
      </p:sp>
      <p:sp>
        <p:nvSpPr>
          <p:cNvPr id="2" name="Rectangle 1">
            <a:extLst>
              <a:ext uri="{FF2B5EF4-FFF2-40B4-BE49-F238E27FC236}">
                <a16:creationId xmlns:a16="http://schemas.microsoft.com/office/drawing/2014/main" id="{CEFA4E2F-D841-F54D-9105-4CACD3230541}"/>
              </a:ext>
            </a:extLst>
          </p:cNvPr>
          <p:cNvSpPr/>
          <p:nvPr/>
        </p:nvSpPr>
        <p:spPr>
          <a:xfrm>
            <a:off x="285750" y="6108799"/>
            <a:ext cx="8572500" cy="646331"/>
          </a:xfrm>
          <a:prstGeom prst="rect">
            <a:avLst/>
          </a:prstGeom>
        </p:spPr>
        <p:txBody>
          <a:bodyPr wrap="square">
            <a:spAutoFit/>
          </a:bodyPr>
          <a:lstStyle/>
          <a:p>
            <a:r>
              <a:rPr lang="en-US" dirty="0"/>
              <a:t>https://</a:t>
            </a:r>
            <a:r>
              <a:rPr lang="en-US" dirty="0" err="1"/>
              <a:t>arstechnica.com</a:t>
            </a:r>
            <a:r>
              <a:rPr lang="en-US" dirty="0"/>
              <a:t>/information-technology/2018/11/new-year-same-story-cost-of-wind-and-solar-fall-below-cost-of-coal-and-gas/</a:t>
            </a:r>
          </a:p>
        </p:txBody>
      </p:sp>
    </p:spTree>
    <p:extLst>
      <p:ext uri="{BB962C8B-B14F-4D97-AF65-F5344CB8AC3E}">
        <p14:creationId xmlns:p14="http://schemas.microsoft.com/office/powerpoint/2010/main" val="1139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E92A25-2EA3-134A-AD9B-FA27BCF953E7}"/>
              </a:ext>
            </a:extLst>
          </p:cNvPr>
          <p:cNvPicPr>
            <a:picLocks noChangeAspect="1"/>
          </p:cNvPicPr>
          <p:nvPr/>
        </p:nvPicPr>
        <p:blipFill>
          <a:blip r:embed="rId3"/>
          <a:stretch>
            <a:fillRect/>
          </a:stretch>
        </p:blipFill>
        <p:spPr>
          <a:xfrm>
            <a:off x="318407" y="177800"/>
            <a:ext cx="8507185" cy="6502400"/>
          </a:xfrm>
          <a:prstGeom prst="rect">
            <a:avLst/>
          </a:prstGeom>
        </p:spPr>
      </p:pic>
      <p:sp>
        <p:nvSpPr>
          <p:cNvPr id="5" name="TextBox 4">
            <a:extLst>
              <a:ext uri="{FF2B5EF4-FFF2-40B4-BE49-F238E27FC236}">
                <a16:creationId xmlns:a16="http://schemas.microsoft.com/office/drawing/2014/main" id="{C871EAD9-FA88-D244-890A-A98ADFA9516C}"/>
              </a:ext>
            </a:extLst>
          </p:cNvPr>
          <p:cNvSpPr txBox="1"/>
          <p:nvPr/>
        </p:nvSpPr>
        <p:spPr>
          <a:xfrm>
            <a:off x="6906986" y="6253843"/>
            <a:ext cx="1895134" cy="369332"/>
          </a:xfrm>
          <a:prstGeom prst="rect">
            <a:avLst/>
          </a:prstGeom>
          <a:noFill/>
        </p:spPr>
        <p:txBody>
          <a:bodyPr wrap="none" rtlCol="0">
            <a:spAutoFit/>
          </a:bodyPr>
          <a:lstStyle/>
          <a:p>
            <a:r>
              <a:rPr lang="en-US" dirty="0"/>
              <a:t>Graphic: NY Times</a:t>
            </a:r>
          </a:p>
        </p:txBody>
      </p:sp>
      <p:sp>
        <p:nvSpPr>
          <p:cNvPr id="6" name="Rectangle 5">
            <a:extLst>
              <a:ext uri="{FF2B5EF4-FFF2-40B4-BE49-F238E27FC236}">
                <a16:creationId xmlns:a16="http://schemas.microsoft.com/office/drawing/2014/main" id="{B5782B53-8EA2-DD4F-8E17-310F4138405F}"/>
              </a:ext>
            </a:extLst>
          </p:cNvPr>
          <p:cNvSpPr/>
          <p:nvPr/>
        </p:nvSpPr>
        <p:spPr>
          <a:xfrm>
            <a:off x="4408714" y="2573799"/>
            <a:ext cx="4049485" cy="3231654"/>
          </a:xfrm>
          <a:prstGeom prst="rect">
            <a:avLst/>
          </a:prstGeom>
          <a:solidFill>
            <a:schemeClr val="tx2">
              <a:lumMod val="40000"/>
              <a:lumOff val="60000"/>
            </a:schemeClr>
          </a:solidFill>
        </p:spPr>
        <p:txBody>
          <a:bodyPr wrap="square">
            <a:spAutoFit/>
          </a:bodyPr>
          <a:lstStyle/>
          <a:p>
            <a:r>
              <a:rPr lang="en-US" sz="3600" b="1" dirty="0"/>
              <a:t>Your diet matters!</a:t>
            </a:r>
          </a:p>
          <a:p>
            <a:endParaRPr lang="en-US" sz="2800" dirty="0"/>
          </a:p>
          <a:p>
            <a:r>
              <a:rPr lang="en-US" sz="2800" dirty="0"/>
              <a:t>Kilograms of CO</a:t>
            </a:r>
            <a:r>
              <a:rPr lang="en-US" sz="2800" baseline="-25000" dirty="0"/>
              <a:t>2</a:t>
            </a:r>
            <a:r>
              <a:rPr lang="en-US" sz="2800" dirty="0"/>
              <a:t> equivalent released in  production and consumption of 50 grams of protein</a:t>
            </a:r>
          </a:p>
        </p:txBody>
      </p:sp>
    </p:spTree>
    <p:extLst>
      <p:ext uri="{BB962C8B-B14F-4D97-AF65-F5344CB8AC3E}">
        <p14:creationId xmlns:p14="http://schemas.microsoft.com/office/powerpoint/2010/main" val="1006169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13205C-5CE1-B646-98F4-FB9AAC478970}"/>
              </a:ext>
            </a:extLst>
          </p:cNvPr>
          <p:cNvSpPr/>
          <p:nvPr/>
        </p:nvSpPr>
        <p:spPr>
          <a:xfrm>
            <a:off x="327211" y="305920"/>
            <a:ext cx="8489577" cy="1077218"/>
          </a:xfrm>
          <a:prstGeom prst="rect">
            <a:avLst/>
          </a:prstGeom>
        </p:spPr>
        <p:txBody>
          <a:bodyPr wrap="square">
            <a:spAutoFit/>
          </a:bodyPr>
          <a:lstStyle/>
          <a:p>
            <a:r>
              <a:rPr lang="en-US" sz="3200" dirty="0"/>
              <a:t>What if we kept our cars parked for trips less than one mile? In the US, each year we would save</a:t>
            </a:r>
          </a:p>
        </p:txBody>
      </p:sp>
      <p:sp>
        <p:nvSpPr>
          <p:cNvPr id="7" name="Rectangle 6">
            <a:extLst>
              <a:ext uri="{FF2B5EF4-FFF2-40B4-BE49-F238E27FC236}">
                <a16:creationId xmlns:a16="http://schemas.microsoft.com/office/drawing/2014/main" id="{B58574B8-A3C7-354A-8FEC-2A3651320F96}"/>
              </a:ext>
            </a:extLst>
          </p:cNvPr>
          <p:cNvSpPr/>
          <p:nvPr/>
        </p:nvSpPr>
        <p:spPr>
          <a:xfrm>
            <a:off x="313764" y="1381496"/>
            <a:ext cx="8220636" cy="1077218"/>
          </a:xfrm>
          <a:prstGeom prst="rect">
            <a:avLst/>
          </a:prstGeom>
        </p:spPr>
        <p:txBody>
          <a:bodyPr wrap="square">
            <a:spAutoFit/>
          </a:bodyPr>
          <a:lstStyle/>
          <a:p>
            <a:pPr marL="457200" indent="-457200">
              <a:buFont typeface="Arial" panose="020B0604020202020204" pitchFamily="34" charset="0"/>
              <a:buChar char="•"/>
            </a:pPr>
            <a:r>
              <a:rPr lang="en-US" sz="3200" dirty="0"/>
              <a:t>$900 million in fuel and maintenance costs</a:t>
            </a:r>
          </a:p>
          <a:p>
            <a:pPr marL="457200" indent="-457200">
              <a:buFont typeface="Arial" panose="020B0604020202020204" pitchFamily="34" charset="0"/>
              <a:buChar char="•"/>
            </a:pPr>
            <a:r>
              <a:rPr lang="en-US" sz="3200" dirty="0"/>
              <a:t>2 million metric tons of CO</a:t>
            </a:r>
            <a:r>
              <a:rPr lang="en-US" sz="3200" baseline="-25000" dirty="0"/>
              <a:t>2</a:t>
            </a:r>
            <a:r>
              <a:rPr lang="en-US" sz="3200" dirty="0"/>
              <a:t> emissions</a:t>
            </a:r>
          </a:p>
        </p:txBody>
      </p:sp>
      <p:pic>
        <p:nvPicPr>
          <p:cNvPr id="1026" name="Picture 2" descr="Image result for walkable communities">
            <a:extLst>
              <a:ext uri="{FF2B5EF4-FFF2-40B4-BE49-F238E27FC236}">
                <a16:creationId xmlns:a16="http://schemas.microsoft.com/office/drawing/2014/main" id="{B5838D64-5BA2-5749-9089-E0BA27C73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2" y="2492838"/>
            <a:ext cx="6224556" cy="39236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30805A4-744A-0141-B912-357B02B29181}"/>
              </a:ext>
            </a:extLst>
          </p:cNvPr>
          <p:cNvSpPr/>
          <p:nvPr/>
        </p:nvSpPr>
        <p:spPr>
          <a:xfrm>
            <a:off x="6606074" y="3082778"/>
            <a:ext cx="2369976" cy="2554545"/>
          </a:xfrm>
          <a:prstGeom prst="rect">
            <a:avLst/>
          </a:prstGeom>
        </p:spPr>
        <p:txBody>
          <a:bodyPr wrap="square">
            <a:spAutoFit/>
          </a:bodyPr>
          <a:lstStyle/>
          <a:p>
            <a:r>
              <a:rPr lang="en-US" sz="3200" dirty="0"/>
              <a:t>Walkable &amp; </a:t>
            </a:r>
            <a:r>
              <a:rPr lang="en-US" sz="3200" dirty="0" err="1"/>
              <a:t>bikable</a:t>
            </a:r>
            <a:r>
              <a:rPr lang="en-US" sz="3200" dirty="0"/>
              <a:t> communities are healthier</a:t>
            </a:r>
          </a:p>
          <a:p>
            <a:r>
              <a:rPr lang="en-US" sz="3200" dirty="0"/>
              <a:t>and cleaner</a:t>
            </a:r>
          </a:p>
        </p:txBody>
      </p:sp>
      <p:sp>
        <p:nvSpPr>
          <p:cNvPr id="2" name="Rectangle 1">
            <a:extLst>
              <a:ext uri="{FF2B5EF4-FFF2-40B4-BE49-F238E27FC236}">
                <a16:creationId xmlns:a16="http://schemas.microsoft.com/office/drawing/2014/main" id="{6BDB5F70-3D15-AF40-9755-2D6F943F12F3}"/>
              </a:ext>
            </a:extLst>
          </p:cNvPr>
          <p:cNvSpPr/>
          <p:nvPr/>
        </p:nvSpPr>
        <p:spPr>
          <a:xfrm>
            <a:off x="137160" y="6397675"/>
            <a:ext cx="9498330" cy="369332"/>
          </a:xfrm>
          <a:prstGeom prst="rect">
            <a:avLst/>
          </a:prstGeom>
        </p:spPr>
        <p:txBody>
          <a:bodyPr wrap="square">
            <a:spAutoFit/>
          </a:bodyPr>
          <a:lstStyle/>
          <a:p>
            <a:r>
              <a:rPr lang="en-US" dirty="0"/>
              <a:t>https://</a:t>
            </a:r>
            <a:r>
              <a:rPr lang="en-US" dirty="0" err="1"/>
              <a:t>www.epa.gov</a:t>
            </a:r>
            <a:r>
              <a:rPr lang="en-US" dirty="0"/>
              <a:t>/</a:t>
            </a:r>
            <a:r>
              <a:rPr lang="en-US" dirty="0" err="1"/>
              <a:t>greenvehicles</a:t>
            </a:r>
            <a:r>
              <a:rPr lang="en-US" dirty="0"/>
              <a:t>/what-if-we-kept-our-cars-parked-trips-less-one-mile</a:t>
            </a:r>
          </a:p>
        </p:txBody>
      </p:sp>
    </p:spTree>
    <p:extLst>
      <p:ext uri="{BB962C8B-B14F-4D97-AF65-F5344CB8AC3E}">
        <p14:creationId xmlns:p14="http://schemas.microsoft.com/office/powerpoint/2010/main" val="1914271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C189-0456-B944-8DDE-84F805C2752C}"/>
              </a:ext>
            </a:extLst>
          </p:cNvPr>
          <p:cNvSpPr>
            <a:spLocks noGrp="1"/>
          </p:cNvSpPr>
          <p:nvPr>
            <p:ph type="title"/>
          </p:nvPr>
        </p:nvSpPr>
        <p:spPr>
          <a:xfrm>
            <a:off x="457200" y="2857500"/>
            <a:ext cx="8229600" cy="1143000"/>
          </a:xfrm>
        </p:spPr>
        <p:txBody>
          <a:bodyPr/>
          <a:lstStyle/>
          <a:p>
            <a:r>
              <a:rPr lang="en-US" dirty="0"/>
              <a:t>What you can do</a:t>
            </a:r>
          </a:p>
        </p:txBody>
      </p:sp>
    </p:spTree>
    <p:extLst>
      <p:ext uri="{BB962C8B-B14F-4D97-AF65-F5344CB8AC3E}">
        <p14:creationId xmlns:p14="http://schemas.microsoft.com/office/powerpoint/2010/main" val="3724368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11bup83sxdss1xze1i3lpol4-wpengine.netdna-ssl.com/wp-content/uploads/2018/06/eicda-2019-benefits-700w.png">
            <a:extLst>
              <a:ext uri="{FF2B5EF4-FFF2-40B4-BE49-F238E27FC236}">
                <a16:creationId xmlns:a16="http://schemas.microsoft.com/office/drawing/2014/main" id="{13D43DC1-11B7-084B-8DBE-127729C1B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94" y="289303"/>
            <a:ext cx="8416212" cy="442452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11bup83sxdss1xze1i3lpol4-wpengine.netdna-ssl.com/wp-content/uploads/2014/10/CCL-Logo-H2.png">
            <a:extLst>
              <a:ext uri="{FF2B5EF4-FFF2-40B4-BE49-F238E27FC236}">
                <a16:creationId xmlns:a16="http://schemas.microsoft.com/office/drawing/2014/main" id="{C2ACB487-E163-624E-9C3F-C6627862F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13" y="5075852"/>
            <a:ext cx="8341173" cy="12272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EE38454-752B-5B41-9B88-821508E8446A}"/>
              </a:ext>
            </a:extLst>
          </p:cNvPr>
          <p:cNvSpPr/>
          <p:nvPr/>
        </p:nvSpPr>
        <p:spPr>
          <a:xfrm>
            <a:off x="240030" y="6386245"/>
            <a:ext cx="7623810" cy="369332"/>
          </a:xfrm>
          <a:prstGeom prst="rect">
            <a:avLst/>
          </a:prstGeom>
        </p:spPr>
        <p:txBody>
          <a:bodyPr wrap="square">
            <a:spAutoFit/>
          </a:bodyPr>
          <a:lstStyle/>
          <a:p>
            <a:r>
              <a:rPr lang="en-US" dirty="0"/>
              <a:t>https://</a:t>
            </a:r>
            <a:r>
              <a:rPr lang="en-US" dirty="0" err="1"/>
              <a:t>citizensclimatelobby.org</a:t>
            </a:r>
            <a:r>
              <a:rPr lang="en-US" dirty="0"/>
              <a:t>/energy-innovation-and-carbon-dividend-act/</a:t>
            </a:r>
          </a:p>
        </p:txBody>
      </p:sp>
    </p:spTree>
    <p:extLst>
      <p:ext uri="{BB962C8B-B14F-4D97-AF65-F5344CB8AC3E}">
        <p14:creationId xmlns:p14="http://schemas.microsoft.com/office/powerpoint/2010/main" val="3387755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l="6367" r="539"/>
          <a:stretch/>
        </p:blipFill>
        <p:spPr>
          <a:xfrm>
            <a:off x="0" y="0"/>
            <a:ext cx="9144000" cy="6910499"/>
          </a:xfrm>
          <a:prstGeom prst="rect">
            <a:avLst/>
          </a:prstGeom>
          <a:noFill/>
          <a:ln>
            <a:noFill/>
          </a:ln>
        </p:spPr>
      </p:pic>
      <p:sp>
        <p:nvSpPr>
          <p:cNvPr id="89" name="Shape 89"/>
          <p:cNvSpPr/>
          <p:nvPr/>
        </p:nvSpPr>
        <p:spPr>
          <a:xfrm>
            <a:off x="258328" y="1388208"/>
            <a:ext cx="8309303" cy="1425870"/>
          </a:xfrm>
          <a:custGeom>
            <a:avLst/>
            <a:gdLst/>
            <a:ahLst/>
            <a:cxnLst/>
            <a:rect l="0" t="0" r="0" b="0"/>
            <a:pathLst>
              <a:path w="21600" h="21600" extrusionOk="0">
                <a:moveTo>
                  <a:pt x="0" y="0"/>
                </a:moveTo>
                <a:lnTo>
                  <a:pt x="21600" y="0"/>
                </a:lnTo>
                <a:lnTo>
                  <a:pt x="21600" y="21600"/>
                </a:lnTo>
                <a:lnTo>
                  <a:pt x="0" y="21600"/>
                </a:lnTo>
                <a:close/>
              </a:path>
            </a:pathLst>
          </a:custGeom>
          <a:noFill/>
          <a:ln>
            <a:noFill/>
          </a:ln>
        </p:spPr>
        <p:txBody>
          <a:bodyPr lIns="35700" tIns="35700" rIns="35700" bIns="35700" anchor="ctr" anchorCtr="0">
            <a:noAutofit/>
          </a:bodyPr>
          <a:lstStyle/>
          <a:p>
            <a:pPr marL="0" marR="0" lvl="0" indent="0" algn="l" rtl="0">
              <a:spcBef>
                <a:spcPts val="0"/>
              </a:spcBef>
              <a:buNone/>
            </a:pPr>
            <a:endParaRPr sz="1800" b="0" i="0" u="none" strike="noStrike" cap="none">
              <a:solidFill>
                <a:srgbClr val="006699"/>
              </a:solidFill>
              <a:latin typeface="Calibri"/>
              <a:ea typeface="Calibri"/>
              <a:cs typeface="Calibri"/>
              <a:sym typeface="Calibri"/>
            </a:endParaRPr>
          </a:p>
        </p:txBody>
      </p:sp>
      <p:pic>
        <p:nvPicPr>
          <p:cNvPr id="90" name="Shape 90"/>
          <p:cNvPicPr preferRelativeResize="0"/>
          <p:nvPr/>
        </p:nvPicPr>
        <p:blipFill rotWithShape="1">
          <a:blip r:embed="rId4">
            <a:alphaModFix/>
          </a:blip>
          <a:srcRect/>
          <a:stretch/>
        </p:blipFill>
        <p:spPr>
          <a:xfrm>
            <a:off x="875108" y="214312"/>
            <a:ext cx="7661700" cy="1046400"/>
          </a:xfrm>
          <a:prstGeom prst="rect">
            <a:avLst/>
          </a:prstGeom>
          <a:noFill/>
          <a:ln>
            <a:noFill/>
          </a:ln>
        </p:spPr>
      </p:pic>
      <p:cxnSp>
        <p:nvCxnSpPr>
          <p:cNvPr id="91" name="Shape 91"/>
          <p:cNvCxnSpPr/>
          <p:nvPr/>
        </p:nvCxnSpPr>
        <p:spPr>
          <a:xfrm rot="10800000" flipH="1">
            <a:off x="355564" y="6375496"/>
            <a:ext cx="8411700" cy="299"/>
          </a:xfrm>
          <a:prstGeom prst="straightConnector1">
            <a:avLst/>
          </a:prstGeom>
          <a:blipFill rotWithShape="0">
            <a:blip r:embed="rId5">
              <a:alphaModFix/>
            </a:blip>
            <a:tile tx="0" ty="-74" sx="99997" sy="99997" flip="none" algn="tl"/>
          </a:blipFill>
          <a:ln w="12700" cap="flat" cmpd="sng">
            <a:solidFill>
              <a:srgbClr val="006699"/>
            </a:solidFill>
            <a:prstDash val="solid"/>
            <a:miter/>
            <a:headEnd type="none" w="med" len="med"/>
            <a:tailEnd type="none" w="med" len="med"/>
          </a:ln>
        </p:spPr>
      </p:cxnSp>
      <p:pic>
        <p:nvPicPr>
          <p:cNvPr id="92" name="Shape 92"/>
          <p:cNvPicPr preferRelativeResize="0"/>
          <p:nvPr/>
        </p:nvPicPr>
        <p:blipFill rotWithShape="1">
          <a:blip r:embed="rId6">
            <a:alphaModFix/>
          </a:blip>
          <a:srcRect/>
          <a:stretch/>
        </p:blipFill>
        <p:spPr>
          <a:xfrm>
            <a:off x="419695" y="6507162"/>
            <a:ext cx="1143000" cy="279299"/>
          </a:xfrm>
          <a:prstGeom prst="rect">
            <a:avLst/>
          </a:prstGeom>
          <a:noFill/>
          <a:ln>
            <a:noFill/>
          </a:ln>
        </p:spPr>
      </p:pic>
      <p:sp>
        <p:nvSpPr>
          <p:cNvPr id="93" name="Shape 93"/>
          <p:cNvSpPr txBox="1"/>
          <p:nvPr/>
        </p:nvSpPr>
        <p:spPr>
          <a:xfrm>
            <a:off x="586741" y="203268"/>
            <a:ext cx="7406699" cy="1185000"/>
          </a:xfrm>
          <a:prstGeom prst="rect">
            <a:avLst/>
          </a:prstGeom>
          <a:noFill/>
          <a:ln>
            <a:noFill/>
          </a:ln>
        </p:spPr>
        <p:txBody>
          <a:bodyPr lIns="91425" tIns="45700" rIns="91425" bIns="45700" anchor="t" anchorCtr="0">
            <a:noAutofit/>
          </a:bodyPr>
          <a:lstStyle/>
          <a:p>
            <a:pPr lvl="0" algn="ctr" rtl="0">
              <a:spcBef>
                <a:spcPts val="0"/>
              </a:spcBef>
              <a:buNone/>
            </a:pPr>
            <a:endParaRPr sz="1800" b="0" i="0" u="none" strike="noStrike" cap="none">
              <a:solidFill>
                <a:schemeClr val="dk2"/>
              </a:solidFill>
              <a:latin typeface="Calibri"/>
              <a:ea typeface="Calibri"/>
              <a:cs typeface="Calibri"/>
              <a:sym typeface="Calibri"/>
            </a:endParaRPr>
          </a:p>
        </p:txBody>
      </p:sp>
      <p:sp>
        <p:nvSpPr>
          <p:cNvPr id="94" name="Shape 94"/>
          <p:cNvSpPr txBox="1"/>
          <p:nvPr/>
        </p:nvSpPr>
        <p:spPr>
          <a:xfrm>
            <a:off x="5785175" y="4413575"/>
            <a:ext cx="7822199" cy="9125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95" name="Shape 95"/>
          <p:cNvSpPr txBox="1"/>
          <p:nvPr/>
        </p:nvSpPr>
        <p:spPr>
          <a:xfrm>
            <a:off x="5567875" y="4440725"/>
            <a:ext cx="2851800" cy="1846799"/>
          </a:xfrm>
          <a:prstGeom prst="rect">
            <a:avLst/>
          </a:prstGeom>
          <a:noFill/>
          <a:ln>
            <a:noFill/>
          </a:ln>
        </p:spPr>
        <p:txBody>
          <a:bodyPr lIns="91425" tIns="91425" rIns="91425" bIns="91425" anchor="t" anchorCtr="0">
            <a:noAutofit/>
          </a:bodyPr>
          <a:lstStyle/>
          <a:p>
            <a:pPr lvl="0" rtl="0">
              <a:spcBef>
                <a:spcPts val="0"/>
              </a:spcBef>
              <a:buNone/>
            </a:pPr>
            <a:endParaRPr/>
          </a:p>
        </p:txBody>
      </p:sp>
      <p:sp>
        <p:nvSpPr>
          <p:cNvPr id="96" name="Shape 96"/>
          <p:cNvSpPr txBox="1"/>
          <p:nvPr/>
        </p:nvSpPr>
        <p:spPr>
          <a:xfrm>
            <a:off x="769400" y="474925"/>
            <a:ext cx="7722300" cy="14259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97" name="Shape 97"/>
          <p:cNvPicPr preferRelativeResize="0"/>
          <p:nvPr/>
        </p:nvPicPr>
        <p:blipFill>
          <a:blip r:embed="rId7">
            <a:alphaModFix/>
          </a:blip>
          <a:stretch>
            <a:fillRect/>
          </a:stretch>
        </p:blipFill>
        <p:spPr>
          <a:xfrm>
            <a:off x="0" y="0"/>
            <a:ext cx="9143999" cy="2911000"/>
          </a:xfrm>
          <a:prstGeom prst="rect">
            <a:avLst/>
          </a:prstGeom>
          <a:noFill/>
          <a:ln>
            <a:noFill/>
          </a:ln>
        </p:spPr>
      </p:pic>
      <p:sp>
        <p:nvSpPr>
          <p:cNvPr id="98" name="Shape 98"/>
          <p:cNvSpPr txBox="1"/>
          <p:nvPr/>
        </p:nvSpPr>
        <p:spPr>
          <a:xfrm>
            <a:off x="614651" y="3154226"/>
            <a:ext cx="7832934" cy="3028616"/>
          </a:xfrm>
          <a:prstGeom prst="rect">
            <a:avLst/>
          </a:prstGeom>
          <a:noFill/>
          <a:ln>
            <a:noFill/>
          </a:ln>
        </p:spPr>
        <p:txBody>
          <a:bodyPr lIns="91425" tIns="91425" rIns="91425" bIns="91425" anchor="t" anchorCtr="0">
            <a:noAutofit/>
          </a:bodyPr>
          <a:lstStyle/>
          <a:p>
            <a:pPr lvl="0" algn="ctr" rtl="0">
              <a:spcBef>
                <a:spcPts val="0"/>
              </a:spcBef>
              <a:buClr>
                <a:schemeClr val="dk1"/>
              </a:buClr>
              <a:buSzPct val="25000"/>
              <a:buFont typeface="Arial"/>
              <a:buNone/>
            </a:pPr>
            <a:r>
              <a:rPr lang="en-US" sz="4800" dirty="0">
                <a:latin typeface="Calibri"/>
                <a:ea typeface="Calibri"/>
                <a:cs typeface="Calibri"/>
                <a:sym typeface="Calibri"/>
              </a:rPr>
              <a:t>Paris Climate Conference 2015 </a:t>
            </a:r>
          </a:p>
          <a:p>
            <a:pPr lvl="0">
              <a:buClr>
                <a:srgbClr val="000000"/>
              </a:buClr>
              <a:buSzPct val="100000"/>
            </a:pPr>
            <a:endParaRPr lang="en-US" sz="3200" dirty="0">
              <a:ea typeface="Calibri"/>
              <a:cs typeface="Calibri"/>
              <a:sym typeface="Calibri"/>
            </a:endParaRPr>
          </a:p>
          <a:p>
            <a:pPr lvl="0" algn="ctr">
              <a:buClr>
                <a:srgbClr val="000000"/>
              </a:buClr>
              <a:buSzPct val="100000"/>
            </a:pPr>
            <a:r>
              <a:rPr lang="en-US" sz="4000" dirty="0">
                <a:ea typeface="Calibri"/>
                <a:cs typeface="Calibri"/>
                <a:sym typeface="Calibri"/>
              </a:rPr>
              <a:t>Agreement to keep global warming well below 2.0 </a:t>
            </a:r>
            <a:r>
              <a:rPr lang="en-US" sz="4000" baseline="30000" dirty="0" err="1">
                <a:ea typeface="Calibri"/>
                <a:cs typeface="Calibri"/>
                <a:sym typeface="Calibri"/>
              </a:rPr>
              <a:t>o</a:t>
            </a:r>
            <a:r>
              <a:rPr lang="en-US" sz="4000" dirty="0" err="1">
                <a:ea typeface="Calibri"/>
                <a:cs typeface="Calibri"/>
                <a:sym typeface="Calibri"/>
              </a:rPr>
              <a:t>C</a:t>
            </a:r>
            <a:r>
              <a:rPr lang="en-US" sz="4000" dirty="0">
                <a:ea typeface="Calibri"/>
                <a:cs typeface="Calibri"/>
                <a:sym typeface="Calibri"/>
              </a:rPr>
              <a:t> (3.6 </a:t>
            </a:r>
            <a:r>
              <a:rPr lang="en-US" sz="4000" baseline="30000" dirty="0" err="1">
                <a:ea typeface="Calibri"/>
                <a:cs typeface="Calibri"/>
                <a:sym typeface="Calibri"/>
              </a:rPr>
              <a:t>o</a:t>
            </a:r>
            <a:r>
              <a:rPr lang="en-US" sz="4000" dirty="0" err="1">
                <a:ea typeface="Calibri"/>
                <a:cs typeface="Calibri"/>
                <a:sym typeface="Calibri"/>
              </a:rPr>
              <a:t>F</a:t>
            </a:r>
            <a:r>
              <a:rPr lang="en-US" sz="4000" dirty="0">
                <a:ea typeface="Calibri"/>
                <a:cs typeface="Calibri"/>
                <a:sym typeface="Calibri"/>
              </a:rPr>
              <a:t>)</a:t>
            </a:r>
            <a:endParaRPr lang="en-US" sz="4000" dirty="0">
              <a:highlight>
                <a:srgbClr val="FFFFFF"/>
              </a:highlight>
              <a:ea typeface="Calibri"/>
              <a:cs typeface="Calibri"/>
              <a:sym typeface="Calibri"/>
            </a:endParaRPr>
          </a:p>
        </p:txBody>
      </p:sp>
      <p:sp>
        <p:nvSpPr>
          <p:cNvPr id="99" name="Shape 99"/>
          <p:cNvSpPr txBox="1"/>
          <p:nvPr/>
        </p:nvSpPr>
        <p:spPr>
          <a:xfrm>
            <a:off x="7095475" y="6312750"/>
            <a:ext cx="1889999" cy="279299"/>
          </a:xfrm>
          <a:prstGeom prst="rect">
            <a:avLst/>
          </a:prstGeom>
          <a:noFill/>
          <a:ln>
            <a:noFill/>
          </a:ln>
        </p:spPr>
        <p:txBody>
          <a:bodyPr lIns="91425" tIns="91425" rIns="91425" bIns="91425" anchor="t" anchorCtr="0">
            <a:noAutofit/>
          </a:bodyPr>
          <a:lstStyle/>
          <a:p>
            <a:pPr lvl="0">
              <a:spcBef>
                <a:spcPts val="0"/>
              </a:spcBef>
              <a:buNone/>
            </a:pPr>
            <a:r>
              <a:rPr lang="en-US" sz="800"/>
              <a:t>Source:  COP21 Paris</a:t>
            </a:r>
          </a:p>
        </p:txBody>
      </p:sp>
      <p:sp>
        <p:nvSpPr>
          <p:cNvPr id="2" name="Rectangle 1">
            <a:extLst>
              <a:ext uri="{FF2B5EF4-FFF2-40B4-BE49-F238E27FC236}">
                <a16:creationId xmlns:a16="http://schemas.microsoft.com/office/drawing/2014/main" id="{4C323137-4386-1B49-81AE-609ACAD39202}"/>
              </a:ext>
            </a:extLst>
          </p:cNvPr>
          <p:cNvSpPr/>
          <p:nvPr/>
        </p:nvSpPr>
        <p:spPr>
          <a:xfrm>
            <a:off x="5560070" y="6488668"/>
            <a:ext cx="3583930" cy="369332"/>
          </a:xfrm>
          <a:prstGeom prst="rect">
            <a:avLst/>
          </a:prstGeom>
        </p:spPr>
        <p:txBody>
          <a:bodyPr wrap="none">
            <a:spAutoFit/>
          </a:bodyPr>
          <a:lstStyle/>
          <a:p>
            <a:pPr lvl="0"/>
            <a:r>
              <a:rPr lang="en-US" dirty="0">
                <a:solidFill>
                  <a:schemeClr val="dk1"/>
                </a:solidFill>
              </a:rPr>
              <a:t>Image source: www.cop21paris.org/</a:t>
            </a:r>
          </a:p>
        </p:txBody>
      </p:sp>
    </p:spTree>
    <p:extLst>
      <p:ext uri="{BB962C8B-B14F-4D97-AF65-F5344CB8AC3E}">
        <p14:creationId xmlns:p14="http://schemas.microsoft.com/office/powerpoint/2010/main" val="4036641153"/>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DC15-BA4C-6F41-A611-5341AAD51A0F}"/>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D1044C36-2ABE-4445-976A-19C608FE3857}"/>
              </a:ext>
            </a:extLst>
          </p:cNvPr>
          <p:cNvPicPr>
            <a:picLocks noChangeAspect="1"/>
          </p:cNvPicPr>
          <p:nvPr/>
        </p:nvPicPr>
        <p:blipFill>
          <a:blip r:embed="rId3"/>
          <a:stretch>
            <a:fillRect/>
          </a:stretch>
        </p:blipFill>
        <p:spPr>
          <a:xfrm>
            <a:off x="0" y="0"/>
            <a:ext cx="9144000" cy="3593243"/>
          </a:xfrm>
          <a:prstGeom prst="rect">
            <a:avLst/>
          </a:prstGeom>
        </p:spPr>
      </p:pic>
      <p:pic>
        <p:nvPicPr>
          <p:cNvPr id="9" name="Picture 8">
            <a:extLst>
              <a:ext uri="{FF2B5EF4-FFF2-40B4-BE49-F238E27FC236}">
                <a16:creationId xmlns:a16="http://schemas.microsoft.com/office/drawing/2014/main" id="{CE22D97E-5DE7-6D47-BC42-7146198417F9}"/>
              </a:ext>
            </a:extLst>
          </p:cNvPr>
          <p:cNvPicPr>
            <a:picLocks noChangeAspect="1"/>
          </p:cNvPicPr>
          <p:nvPr/>
        </p:nvPicPr>
        <p:blipFill>
          <a:blip r:embed="rId4"/>
          <a:stretch>
            <a:fillRect/>
          </a:stretch>
        </p:blipFill>
        <p:spPr>
          <a:xfrm>
            <a:off x="0" y="3429000"/>
            <a:ext cx="9144000" cy="3672798"/>
          </a:xfrm>
          <a:prstGeom prst="rect">
            <a:avLst/>
          </a:prstGeom>
        </p:spPr>
      </p:pic>
      <p:sp>
        <p:nvSpPr>
          <p:cNvPr id="3" name="Rectangle 2">
            <a:extLst>
              <a:ext uri="{FF2B5EF4-FFF2-40B4-BE49-F238E27FC236}">
                <a16:creationId xmlns:a16="http://schemas.microsoft.com/office/drawing/2014/main" id="{DBD47364-2AC4-1D40-AFD6-7480400D50DD}"/>
              </a:ext>
            </a:extLst>
          </p:cNvPr>
          <p:cNvSpPr/>
          <p:nvPr/>
        </p:nvSpPr>
        <p:spPr>
          <a:xfrm>
            <a:off x="149447" y="6673334"/>
            <a:ext cx="3427285" cy="369332"/>
          </a:xfrm>
          <a:prstGeom prst="rect">
            <a:avLst/>
          </a:prstGeom>
        </p:spPr>
        <p:txBody>
          <a:bodyPr wrap="none">
            <a:spAutoFit/>
          </a:bodyPr>
          <a:lstStyle/>
          <a:p>
            <a:r>
              <a:rPr lang="en-US" dirty="0"/>
              <a:t>https://</a:t>
            </a:r>
            <a:r>
              <a:rPr lang="en-US" dirty="0" err="1"/>
              <a:t>www.papowerswitch.com</a:t>
            </a:r>
            <a:r>
              <a:rPr lang="en-US" dirty="0"/>
              <a:t>/</a:t>
            </a:r>
          </a:p>
        </p:txBody>
      </p:sp>
    </p:spTree>
    <p:extLst>
      <p:ext uri="{BB962C8B-B14F-4D97-AF65-F5344CB8AC3E}">
        <p14:creationId xmlns:p14="http://schemas.microsoft.com/office/powerpoint/2010/main" val="1409756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540" y="3013501"/>
            <a:ext cx="1937288" cy="830997"/>
          </a:xfrm>
          <a:prstGeom prst="rect">
            <a:avLst/>
          </a:prstGeom>
          <a:noFill/>
        </p:spPr>
        <p:txBody>
          <a:bodyPr wrap="square" rtlCol="0">
            <a:spAutoFit/>
          </a:bodyPr>
          <a:lstStyle/>
          <a:p>
            <a:pPr algn="ctr"/>
            <a:r>
              <a:rPr lang="en-US" sz="4800" dirty="0"/>
              <a:t>Ocean</a:t>
            </a:r>
          </a:p>
        </p:txBody>
      </p:sp>
      <p:sp>
        <p:nvSpPr>
          <p:cNvPr id="5" name="TextBox 4"/>
          <p:cNvSpPr txBox="1"/>
          <p:nvPr/>
        </p:nvSpPr>
        <p:spPr>
          <a:xfrm>
            <a:off x="5419581" y="3013501"/>
            <a:ext cx="3621877" cy="830997"/>
          </a:xfrm>
          <a:prstGeom prst="rect">
            <a:avLst/>
          </a:prstGeom>
          <a:noFill/>
        </p:spPr>
        <p:txBody>
          <a:bodyPr wrap="square" lIns="91440" tIns="45720" rIns="91440" bIns="45720" rtlCol="0" anchor="t">
            <a:spAutoFit/>
          </a:bodyPr>
          <a:lstStyle/>
          <a:p>
            <a:pPr algn="ctr"/>
            <a:r>
              <a:rPr lang="en-US" sz="4800" dirty="0"/>
              <a:t>Atmosphere</a:t>
            </a:r>
          </a:p>
        </p:txBody>
      </p:sp>
      <p:sp>
        <p:nvSpPr>
          <p:cNvPr id="6" name="Left-Right Arrow 5"/>
          <p:cNvSpPr/>
          <p:nvPr/>
        </p:nvSpPr>
        <p:spPr>
          <a:xfrm>
            <a:off x="2296673" y="3058978"/>
            <a:ext cx="3084163" cy="74004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68446" y="2299924"/>
            <a:ext cx="2740617" cy="646331"/>
          </a:xfrm>
          <a:prstGeom prst="rect">
            <a:avLst/>
          </a:prstGeom>
          <a:noFill/>
        </p:spPr>
        <p:txBody>
          <a:bodyPr wrap="square" rtlCol="0">
            <a:spAutoFit/>
          </a:bodyPr>
          <a:lstStyle/>
          <a:p>
            <a:pPr algn="ctr"/>
            <a:r>
              <a:rPr lang="en-US" sz="3600" dirty="0"/>
              <a:t>heat     H</a:t>
            </a:r>
            <a:r>
              <a:rPr lang="en-US" sz="3600" baseline="-25000" dirty="0"/>
              <a:t>2</a:t>
            </a:r>
            <a:r>
              <a:rPr lang="en-US" sz="3600" dirty="0"/>
              <a:t>O</a:t>
            </a:r>
          </a:p>
        </p:txBody>
      </p:sp>
      <p:sp>
        <p:nvSpPr>
          <p:cNvPr id="8" name="TextBox 7"/>
          <p:cNvSpPr txBox="1"/>
          <p:nvPr/>
        </p:nvSpPr>
        <p:spPr>
          <a:xfrm>
            <a:off x="2468446" y="3847172"/>
            <a:ext cx="2740617" cy="646331"/>
          </a:xfrm>
          <a:prstGeom prst="rect">
            <a:avLst/>
          </a:prstGeom>
          <a:noFill/>
        </p:spPr>
        <p:txBody>
          <a:bodyPr wrap="square" rtlCol="0">
            <a:spAutoFit/>
          </a:bodyPr>
          <a:lstStyle/>
          <a:p>
            <a:pPr algn="ctr"/>
            <a:r>
              <a:rPr lang="en-US" sz="3600" dirty="0"/>
              <a:t>CO</a:t>
            </a:r>
            <a:r>
              <a:rPr lang="en-US" sz="3600" baseline="-25000" dirty="0"/>
              <a:t>2</a:t>
            </a:r>
            <a:r>
              <a:rPr lang="en-US" sz="3600" dirty="0"/>
              <a:t>     etc.</a:t>
            </a:r>
          </a:p>
        </p:txBody>
      </p:sp>
    </p:spTree>
    <p:extLst>
      <p:ext uri="{BB962C8B-B14F-4D97-AF65-F5344CB8AC3E}">
        <p14:creationId xmlns:p14="http://schemas.microsoft.com/office/powerpoint/2010/main" val="1338049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01C7-3B25-7C45-9846-27B007C0B7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31E452-4B1B-0746-A718-34C3241D94DC}"/>
              </a:ext>
            </a:extLst>
          </p:cNvPr>
          <p:cNvSpPr>
            <a:spLocks noGrp="1"/>
          </p:cNvSpPr>
          <p:nvPr>
            <p:ph idx="1"/>
          </p:nvPr>
        </p:nvSpPr>
        <p:spPr/>
        <p:txBody>
          <a:bodyPr/>
          <a:lstStyle/>
          <a:p>
            <a:endParaRPr lang="en-US"/>
          </a:p>
        </p:txBody>
      </p:sp>
      <p:pic>
        <p:nvPicPr>
          <p:cNvPr id="2050" name="Picture 2" descr="Philadelphia students cut class to participate in a rally at Thomas Paine Plaza on May 3, 2019 to protest inaction on climate change issues.">
            <a:extLst>
              <a:ext uri="{FF2B5EF4-FFF2-40B4-BE49-F238E27FC236}">
                <a16:creationId xmlns:a16="http://schemas.microsoft.com/office/drawing/2014/main" id="{1CDD4BF3-D952-BC4D-8A9B-3957E8DE4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94"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1713C8-59AA-AD40-B763-EAB9D7EADF49}"/>
              </a:ext>
            </a:extLst>
          </p:cNvPr>
          <p:cNvSpPr/>
          <p:nvPr/>
        </p:nvSpPr>
        <p:spPr>
          <a:xfrm>
            <a:off x="-857250" y="6488668"/>
            <a:ext cx="9612630" cy="369332"/>
          </a:xfrm>
          <a:prstGeom prst="rect">
            <a:avLst/>
          </a:prstGeom>
        </p:spPr>
        <p:txBody>
          <a:bodyPr wrap="square">
            <a:spAutoFit/>
          </a:bodyPr>
          <a:lstStyle/>
          <a:p>
            <a:r>
              <a:rPr lang="en-US" dirty="0"/>
              <a:t>https://</a:t>
            </a:r>
            <a:r>
              <a:rPr lang="en-US" dirty="0" err="1"/>
              <a:t>www.wesa.fm</a:t>
            </a:r>
            <a:r>
              <a:rPr lang="en-US" dirty="0"/>
              <a:t>/post/pa-youth-join-global-student-strike-demand-action-climate-change</a:t>
            </a:r>
          </a:p>
        </p:txBody>
      </p:sp>
    </p:spTree>
    <p:extLst>
      <p:ext uri="{BB962C8B-B14F-4D97-AF65-F5344CB8AC3E}">
        <p14:creationId xmlns:p14="http://schemas.microsoft.com/office/powerpoint/2010/main" val="3601284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271" y="2644816"/>
            <a:ext cx="6139851" cy="1568367"/>
          </a:xfrm>
        </p:spPr>
        <p:txBody>
          <a:bodyPr>
            <a:noAutofit/>
          </a:bodyPr>
          <a:lstStyle/>
          <a:p>
            <a:r>
              <a:rPr lang="en-US" sz="4800" dirty="0"/>
              <a:t>Past environmental successes</a:t>
            </a:r>
          </a:p>
        </p:txBody>
      </p:sp>
    </p:spTree>
    <p:extLst>
      <p:ext uri="{BB962C8B-B14F-4D97-AF65-F5344CB8AC3E}">
        <p14:creationId xmlns:p14="http://schemas.microsoft.com/office/powerpoint/2010/main" val="2993017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52400"/>
            <a:ext cx="8229600" cy="792162"/>
          </a:xfrm>
        </p:spPr>
        <p:txBody>
          <a:bodyPr/>
          <a:lstStyle/>
          <a:p>
            <a:r>
              <a:rPr lang="en-US" dirty="0"/>
              <a:t>“Smog episodes”</a:t>
            </a:r>
          </a:p>
        </p:txBody>
      </p:sp>
      <p:sp>
        <p:nvSpPr>
          <p:cNvPr id="3" name="Content Placeholder 2"/>
          <p:cNvSpPr>
            <a:spLocks noGrp="1"/>
          </p:cNvSpPr>
          <p:nvPr>
            <p:ph idx="1"/>
          </p:nvPr>
        </p:nvSpPr>
        <p:spPr>
          <a:xfrm>
            <a:off x="210752" y="983673"/>
            <a:ext cx="8706027" cy="1230868"/>
          </a:xfrm>
        </p:spPr>
        <p:txBody>
          <a:bodyPr>
            <a:normAutofit/>
          </a:bodyPr>
          <a:lstStyle/>
          <a:p>
            <a:pPr marL="0" indent="0" algn="just">
              <a:buNone/>
            </a:pPr>
            <a:r>
              <a:rPr lang="en-US" sz="2800" dirty="0"/>
              <a:t>October 1948: Pollution from zinc mills in Donora, PA combined with a temperature inversion, leads to 20 deaths</a:t>
            </a:r>
          </a:p>
        </p:txBody>
      </p:sp>
      <p:pic>
        <p:nvPicPr>
          <p:cNvPr id="1026" name="Picture 2" descr="http://graphics8.nytimes.com/images/2008/11/02/us/02smog_sp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52" y="1981200"/>
            <a:ext cx="8706027" cy="4657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262" y="2221468"/>
            <a:ext cx="4780668" cy="523220"/>
          </a:xfrm>
          <a:prstGeom prst="rect">
            <a:avLst/>
          </a:prstGeom>
          <a:noFill/>
        </p:spPr>
        <p:txBody>
          <a:bodyPr wrap="none" rtlCol="0">
            <a:spAutoFit/>
          </a:bodyPr>
          <a:lstStyle/>
          <a:p>
            <a:r>
              <a:rPr lang="en-US" sz="2800" dirty="0">
                <a:solidFill>
                  <a:schemeClr val="bg1"/>
                </a:solidFill>
              </a:rPr>
              <a:t>Source:  Donora Smog Museum</a:t>
            </a:r>
          </a:p>
        </p:txBody>
      </p:sp>
    </p:spTree>
    <p:extLst>
      <p:ext uri="{BB962C8B-B14F-4D97-AF65-F5344CB8AC3E}">
        <p14:creationId xmlns:p14="http://schemas.microsoft.com/office/powerpoint/2010/main" val="746842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1" cy="6858000"/>
          </a:xfrm>
          <a:prstGeom prst="rect">
            <a:avLst/>
          </a:prstGeom>
        </p:spPr>
      </p:pic>
      <p:sp>
        <p:nvSpPr>
          <p:cNvPr id="2" name="Title 1"/>
          <p:cNvSpPr>
            <a:spLocks noGrp="1"/>
          </p:cNvSpPr>
          <p:nvPr>
            <p:ph type="title"/>
          </p:nvPr>
        </p:nvSpPr>
        <p:spPr>
          <a:xfrm>
            <a:off x="467783" y="221722"/>
            <a:ext cx="8229600" cy="1143000"/>
          </a:xfrm>
        </p:spPr>
        <p:txBody>
          <a:bodyPr>
            <a:normAutofit fontScale="90000"/>
          </a:bodyPr>
          <a:lstStyle/>
          <a:p>
            <a:pPr algn="l"/>
            <a:r>
              <a:rPr lang="en-US" dirty="0"/>
              <a:t>This is happening much less often than it used to because …</a:t>
            </a:r>
          </a:p>
        </p:txBody>
      </p:sp>
      <p:sp>
        <p:nvSpPr>
          <p:cNvPr id="5" name="Down Arrow 4"/>
          <p:cNvSpPr/>
          <p:nvPr/>
        </p:nvSpPr>
        <p:spPr>
          <a:xfrm>
            <a:off x="95252" y="2588867"/>
            <a:ext cx="1788582" cy="1460500"/>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28</a:t>
            </a:r>
            <a:r>
              <a:rPr lang="en-US" sz="3600" dirty="0"/>
              <a:t>%</a:t>
            </a:r>
          </a:p>
        </p:txBody>
      </p:sp>
      <p:sp>
        <p:nvSpPr>
          <p:cNvPr id="6" name="TextBox 5"/>
          <p:cNvSpPr txBox="1"/>
          <p:nvPr/>
        </p:nvSpPr>
        <p:spPr>
          <a:xfrm>
            <a:off x="179915" y="1685509"/>
            <a:ext cx="1680719" cy="769441"/>
          </a:xfrm>
          <a:prstGeom prst="rect">
            <a:avLst/>
          </a:prstGeom>
          <a:solidFill>
            <a:schemeClr val="bg1"/>
          </a:solidFill>
        </p:spPr>
        <p:txBody>
          <a:bodyPr wrap="none" rtlCol="0">
            <a:spAutoFit/>
          </a:bodyPr>
          <a:lstStyle/>
          <a:p>
            <a:r>
              <a:rPr lang="en-US" sz="4400" b="1" dirty="0"/>
              <a:t>Ozone</a:t>
            </a:r>
          </a:p>
        </p:txBody>
      </p:sp>
      <p:sp>
        <p:nvSpPr>
          <p:cNvPr id="7" name="Down Arrow 6"/>
          <p:cNvSpPr/>
          <p:nvPr/>
        </p:nvSpPr>
        <p:spPr>
          <a:xfrm>
            <a:off x="2004484" y="2578283"/>
            <a:ext cx="1752599" cy="2084917"/>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52</a:t>
            </a:r>
            <a:r>
              <a:rPr lang="en-US" sz="3600" dirty="0"/>
              <a:t>%</a:t>
            </a:r>
          </a:p>
        </p:txBody>
      </p:sp>
      <p:sp>
        <p:nvSpPr>
          <p:cNvPr id="8" name="TextBox 7"/>
          <p:cNvSpPr txBox="1"/>
          <p:nvPr/>
        </p:nvSpPr>
        <p:spPr>
          <a:xfrm>
            <a:off x="2300817" y="1722610"/>
            <a:ext cx="1128584" cy="769441"/>
          </a:xfrm>
          <a:prstGeom prst="rect">
            <a:avLst/>
          </a:prstGeom>
          <a:solidFill>
            <a:schemeClr val="bg1"/>
          </a:solidFill>
        </p:spPr>
        <p:txBody>
          <a:bodyPr wrap="none" rtlCol="0">
            <a:spAutoFit/>
          </a:bodyPr>
          <a:lstStyle/>
          <a:p>
            <a:r>
              <a:rPr lang="en-US" sz="4400" b="1" dirty="0"/>
              <a:t>NO</a:t>
            </a:r>
            <a:r>
              <a:rPr lang="en-US" sz="4400" b="1" baseline="-25000" dirty="0"/>
              <a:t>2</a:t>
            </a:r>
          </a:p>
        </p:txBody>
      </p:sp>
      <p:sp>
        <p:nvSpPr>
          <p:cNvPr id="9" name="Down Arrow 8"/>
          <p:cNvSpPr/>
          <p:nvPr/>
        </p:nvSpPr>
        <p:spPr>
          <a:xfrm>
            <a:off x="3909484" y="2582336"/>
            <a:ext cx="1657350" cy="3397247"/>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82</a:t>
            </a:r>
            <a:r>
              <a:rPr lang="en-US" sz="3600" dirty="0"/>
              <a:t>%</a:t>
            </a:r>
          </a:p>
        </p:txBody>
      </p:sp>
      <p:sp>
        <p:nvSpPr>
          <p:cNvPr id="10" name="TextBox 9"/>
          <p:cNvSpPr txBox="1"/>
          <p:nvPr/>
        </p:nvSpPr>
        <p:spPr>
          <a:xfrm>
            <a:off x="4311650" y="1733193"/>
            <a:ext cx="864915" cy="769441"/>
          </a:xfrm>
          <a:prstGeom prst="rect">
            <a:avLst/>
          </a:prstGeom>
          <a:solidFill>
            <a:schemeClr val="bg1"/>
          </a:solidFill>
        </p:spPr>
        <p:txBody>
          <a:bodyPr wrap="none" rtlCol="0">
            <a:spAutoFit/>
          </a:bodyPr>
          <a:lstStyle/>
          <a:p>
            <a:r>
              <a:rPr lang="en-US" sz="4400" b="1" dirty="0"/>
              <a:t>CO</a:t>
            </a:r>
          </a:p>
        </p:txBody>
      </p:sp>
      <p:sp>
        <p:nvSpPr>
          <p:cNvPr id="11" name="Down Arrow 10"/>
          <p:cNvSpPr/>
          <p:nvPr/>
        </p:nvSpPr>
        <p:spPr>
          <a:xfrm>
            <a:off x="5687484" y="2603502"/>
            <a:ext cx="1678516" cy="3418415"/>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83</a:t>
            </a:r>
            <a:r>
              <a:rPr lang="en-US" sz="3600" dirty="0"/>
              <a:t>%</a:t>
            </a:r>
          </a:p>
        </p:txBody>
      </p:sp>
      <p:sp>
        <p:nvSpPr>
          <p:cNvPr id="12" name="TextBox 11"/>
          <p:cNvSpPr txBox="1"/>
          <p:nvPr/>
        </p:nvSpPr>
        <p:spPr>
          <a:xfrm>
            <a:off x="6025034" y="1769415"/>
            <a:ext cx="1023612" cy="769441"/>
          </a:xfrm>
          <a:prstGeom prst="rect">
            <a:avLst/>
          </a:prstGeom>
          <a:solidFill>
            <a:schemeClr val="bg1"/>
          </a:solidFill>
        </p:spPr>
        <p:txBody>
          <a:bodyPr wrap="none" rtlCol="0">
            <a:spAutoFit/>
          </a:bodyPr>
          <a:lstStyle/>
          <a:p>
            <a:r>
              <a:rPr lang="en-US" sz="4400" b="1" dirty="0"/>
              <a:t>SO</a:t>
            </a:r>
            <a:r>
              <a:rPr lang="en-US" sz="4400" b="1" baseline="-25000" dirty="0"/>
              <a:t>2</a:t>
            </a:r>
          </a:p>
        </p:txBody>
      </p:sp>
      <p:sp>
        <p:nvSpPr>
          <p:cNvPr id="13" name="Down Arrow 12"/>
          <p:cNvSpPr/>
          <p:nvPr/>
        </p:nvSpPr>
        <p:spPr>
          <a:xfrm>
            <a:off x="7391401" y="2609849"/>
            <a:ext cx="1678516" cy="3793068"/>
          </a:xfrm>
          <a:prstGeom prst="down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89</a:t>
            </a:r>
            <a:r>
              <a:rPr lang="en-US" sz="3600" dirty="0"/>
              <a:t>%</a:t>
            </a:r>
          </a:p>
        </p:txBody>
      </p:sp>
      <p:sp>
        <p:nvSpPr>
          <p:cNvPr id="14" name="TextBox 13"/>
          <p:cNvSpPr txBox="1"/>
          <p:nvPr/>
        </p:nvSpPr>
        <p:spPr>
          <a:xfrm>
            <a:off x="7596714" y="1792578"/>
            <a:ext cx="1288659" cy="769441"/>
          </a:xfrm>
          <a:prstGeom prst="rect">
            <a:avLst/>
          </a:prstGeom>
          <a:solidFill>
            <a:schemeClr val="bg1"/>
          </a:solidFill>
        </p:spPr>
        <p:txBody>
          <a:bodyPr wrap="none" rtlCol="0">
            <a:spAutoFit/>
          </a:bodyPr>
          <a:lstStyle/>
          <a:p>
            <a:r>
              <a:rPr lang="en-US" sz="4400" b="1" dirty="0"/>
              <a:t>Lead</a:t>
            </a:r>
          </a:p>
        </p:txBody>
      </p:sp>
      <p:sp>
        <p:nvSpPr>
          <p:cNvPr id="15" name="TextBox 14"/>
          <p:cNvSpPr txBox="1"/>
          <p:nvPr/>
        </p:nvSpPr>
        <p:spPr>
          <a:xfrm>
            <a:off x="236680" y="6246091"/>
            <a:ext cx="3334942" cy="369332"/>
          </a:xfrm>
          <a:prstGeom prst="rect">
            <a:avLst/>
          </a:prstGeom>
          <a:noFill/>
        </p:spPr>
        <p:txBody>
          <a:bodyPr wrap="none" rtlCol="0">
            <a:spAutoFit/>
          </a:bodyPr>
          <a:lstStyle/>
          <a:p>
            <a:r>
              <a:rPr lang="en-US" dirty="0">
                <a:solidFill>
                  <a:srgbClr val="FFFFFF"/>
                </a:solidFill>
              </a:rPr>
              <a:t>Median change in US: 1980-2010</a:t>
            </a:r>
          </a:p>
        </p:txBody>
      </p:sp>
      <p:sp>
        <p:nvSpPr>
          <p:cNvPr id="17" name="Rectangle 16"/>
          <p:cNvSpPr/>
          <p:nvPr/>
        </p:nvSpPr>
        <p:spPr>
          <a:xfrm>
            <a:off x="5634234" y="6547536"/>
            <a:ext cx="2563843" cy="276999"/>
          </a:xfrm>
          <a:prstGeom prst="rect">
            <a:avLst/>
          </a:prstGeom>
        </p:spPr>
        <p:txBody>
          <a:bodyPr wrap="none">
            <a:spAutoFit/>
          </a:bodyPr>
          <a:lstStyle/>
          <a:p>
            <a:r>
              <a:rPr lang="en-US" sz="1200" dirty="0">
                <a:solidFill>
                  <a:schemeClr val="bg1"/>
                </a:solidFill>
              </a:rPr>
              <a:t>Data source: www3.epa.gov/</a:t>
            </a:r>
            <a:r>
              <a:rPr lang="en-US" sz="1200" dirty="0" err="1">
                <a:solidFill>
                  <a:schemeClr val="bg1"/>
                </a:solidFill>
              </a:rPr>
              <a:t>airtrends</a:t>
            </a:r>
            <a:endParaRPr lang="en-US" sz="1200" dirty="0">
              <a:solidFill>
                <a:schemeClr val="bg1"/>
              </a:solidFill>
            </a:endParaRPr>
          </a:p>
        </p:txBody>
      </p:sp>
    </p:spTree>
    <p:extLst>
      <p:ext uri="{BB962C8B-B14F-4D97-AF65-F5344CB8AC3E}">
        <p14:creationId xmlns:p14="http://schemas.microsoft.com/office/powerpoint/2010/main" val="133383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797" y="130631"/>
            <a:ext cx="8712148" cy="2308324"/>
          </a:xfrm>
          <a:prstGeom prst="rect">
            <a:avLst/>
          </a:prstGeom>
          <a:noFill/>
        </p:spPr>
        <p:txBody>
          <a:bodyPr wrap="square" rtlCol="0">
            <a:spAutoFit/>
          </a:bodyPr>
          <a:lstStyle/>
          <a:p>
            <a:pPr algn="just"/>
            <a:r>
              <a:rPr lang="en-US" sz="3600" dirty="0"/>
              <a:t>The Clean Air act reduced emissions and created $170 - $430 billion per year in health benefits—all while energy use went up and costs went down!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35" y="2717256"/>
            <a:ext cx="8957219" cy="38544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extBox 29"/>
          <p:cNvSpPr txBox="1">
            <a:spLocks noChangeArrowheads="1"/>
          </p:cNvSpPr>
          <p:nvPr/>
        </p:nvSpPr>
        <p:spPr bwMode="auto">
          <a:xfrm>
            <a:off x="7418930" y="6452957"/>
            <a:ext cx="14392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eaLnBrk="0" fontAlgn="base" hangingPunct="0">
              <a:spcBef>
                <a:spcPct val="0"/>
              </a:spcBef>
              <a:spcAft>
                <a:spcPct val="0"/>
              </a:spcAft>
              <a:buClrTx/>
              <a:buSzTx/>
              <a:buFontTx/>
              <a:buNone/>
            </a:pPr>
            <a:r>
              <a:rPr lang="en-US" altLang="en-US" sz="1200" dirty="0"/>
              <a:t>Burns et al. (2011)</a:t>
            </a:r>
          </a:p>
        </p:txBody>
      </p:sp>
    </p:spTree>
    <p:extLst>
      <p:ext uri="{BB962C8B-B14F-4D97-AF65-F5344CB8AC3E}">
        <p14:creationId xmlns:p14="http://schemas.microsoft.com/office/powerpoint/2010/main" val="1139230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A View of Earth's Atmosphere From Space">
            <a:extLst>
              <a:ext uri="{FF2B5EF4-FFF2-40B4-BE49-F238E27FC236}">
                <a16:creationId xmlns:a16="http://schemas.microsoft.com/office/drawing/2014/main" id="{7E84A577-A225-D742-A417-FF0F8D9ADF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3" r="36489"/>
          <a:stretch/>
        </p:blipFill>
        <p:spPr bwMode="auto">
          <a:xfrm>
            <a:off x="0" y="0"/>
            <a:ext cx="9162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2C5B0A-4668-F942-9747-F97B16F420CD}"/>
              </a:ext>
            </a:extLst>
          </p:cNvPr>
          <p:cNvSpPr>
            <a:spLocks noGrp="1"/>
          </p:cNvSpPr>
          <p:nvPr>
            <p:ph type="title"/>
          </p:nvPr>
        </p:nvSpPr>
        <p:spPr>
          <a:xfrm>
            <a:off x="261256" y="209324"/>
            <a:ext cx="6186039" cy="1665971"/>
          </a:xfrm>
        </p:spPr>
        <p:txBody>
          <a:bodyPr>
            <a:normAutofit/>
          </a:bodyPr>
          <a:lstStyle/>
          <a:p>
            <a:pPr algn="l"/>
            <a:r>
              <a:rPr lang="en-US" sz="3600" dirty="0">
                <a:solidFill>
                  <a:schemeClr val="bg1"/>
                </a:solidFill>
              </a:rPr>
              <a:t>Good news: the ozone hole is shrinking!</a:t>
            </a:r>
          </a:p>
        </p:txBody>
      </p:sp>
      <p:pic>
        <p:nvPicPr>
          <p:cNvPr id="13" name="Picture 12">
            <a:extLst>
              <a:ext uri="{FF2B5EF4-FFF2-40B4-BE49-F238E27FC236}">
                <a16:creationId xmlns:a16="http://schemas.microsoft.com/office/drawing/2014/main" id="{11477AA7-92C5-8C41-9DEC-7C4B4C7A6CC2}"/>
              </a:ext>
            </a:extLst>
          </p:cNvPr>
          <p:cNvPicPr>
            <a:picLocks noChangeAspect="1"/>
          </p:cNvPicPr>
          <p:nvPr/>
        </p:nvPicPr>
        <p:blipFill rotWithShape="1">
          <a:blip r:embed="rId4"/>
          <a:srcRect l="1626" t="8569" r="2811" b="4250"/>
          <a:stretch/>
        </p:blipFill>
        <p:spPr>
          <a:xfrm>
            <a:off x="310242" y="2749461"/>
            <a:ext cx="8523515" cy="3592556"/>
          </a:xfrm>
          <a:prstGeom prst="rect">
            <a:avLst/>
          </a:prstGeom>
        </p:spPr>
      </p:pic>
      <p:sp>
        <p:nvSpPr>
          <p:cNvPr id="15" name="AutoShape 4" descr="Image result for ozone hole">
            <a:extLst>
              <a:ext uri="{FF2B5EF4-FFF2-40B4-BE49-F238E27FC236}">
                <a16:creationId xmlns:a16="http://schemas.microsoft.com/office/drawing/2014/main" id="{D5FDEC3C-1E50-6442-BB5D-FF94D0AC48E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Image result for ozone hole">
            <a:extLst>
              <a:ext uri="{FF2B5EF4-FFF2-40B4-BE49-F238E27FC236}">
                <a16:creationId xmlns:a16="http://schemas.microsoft.com/office/drawing/2014/main" id="{6A4856F7-253C-5A4B-A993-39B6ED54CF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032" y="154983"/>
            <a:ext cx="2479729" cy="247972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CC713327-436F-9C4B-9931-D3FBC8557D44}"/>
              </a:ext>
            </a:extLst>
          </p:cNvPr>
          <p:cNvCxnSpPr>
            <a:cxnSpLocks/>
          </p:cNvCxnSpPr>
          <p:nvPr/>
        </p:nvCxnSpPr>
        <p:spPr>
          <a:xfrm>
            <a:off x="5772014" y="3339221"/>
            <a:ext cx="2653530" cy="471868"/>
          </a:xfrm>
          <a:prstGeom prst="straightConnector1">
            <a:avLst/>
          </a:prstGeom>
          <a:ln w="1016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64F32F5D-11ED-BB45-8D7E-2380AA2992E5}"/>
              </a:ext>
            </a:extLst>
          </p:cNvPr>
          <p:cNvSpPr/>
          <p:nvPr/>
        </p:nvSpPr>
        <p:spPr>
          <a:xfrm>
            <a:off x="217170" y="6397228"/>
            <a:ext cx="6069330" cy="369332"/>
          </a:xfrm>
          <a:prstGeom prst="rect">
            <a:avLst/>
          </a:prstGeom>
        </p:spPr>
        <p:txBody>
          <a:bodyPr wrap="square">
            <a:spAutoFit/>
          </a:bodyPr>
          <a:lstStyle/>
          <a:p>
            <a:r>
              <a:rPr lang="en-US" dirty="0">
                <a:solidFill>
                  <a:schemeClr val="bg1"/>
                </a:solidFill>
              </a:rPr>
              <a:t>https://</a:t>
            </a:r>
            <a:r>
              <a:rPr lang="en-US" dirty="0" err="1">
                <a:solidFill>
                  <a:schemeClr val="bg1"/>
                </a:solidFill>
              </a:rPr>
              <a:t>ozonewatch.gsfc.nasa.gov</a:t>
            </a:r>
            <a:r>
              <a:rPr lang="en-US" dirty="0">
                <a:solidFill>
                  <a:schemeClr val="bg1"/>
                </a:solidFill>
              </a:rPr>
              <a:t>/statistics/</a:t>
            </a:r>
            <a:r>
              <a:rPr lang="en-US" dirty="0" err="1">
                <a:solidFill>
                  <a:schemeClr val="bg1"/>
                </a:solidFill>
              </a:rPr>
              <a:t>annual_data.html</a:t>
            </a:r>
            <a:endParaRPr lang="en-US" dirty="0">
              <a:solidFill>
                <a:schemeClr val="bg1"/>
              </a:solidFill>
            </a:endParaRPr>
          </a:p>
        </p:txBody>
      </p:sp>
    </p:spTree>
    <p:extLst>
      <p:ext uri="{BB962C8B-B14F-4D97-AF65-F5344CB8AC3E}">
        <p14:creationId xmlns:p14="http://schemas.microsoft.com/office/powerpoint/2010/main" val="1890492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68" y="202066"/>
            <a:ext cx="8729663" cy="1038905"/>
          </a:xfrm>
        </p:spPr>
        <p:txBody>
          <a:bodyPr>
            <a:noAutofit/>
          </a:bodyPr>
          <a:lstStyle/>
          <a:p>
            <a:pPr algn="l"/>
            <a:r>
              <a:rPr lang="en-US" sz="3200" dirty="0"/>
              <a:t>Why? Because levels of (human-produced) </a:t>
            </a:r>
            <a:r>
              <a:rPr lang="en-US" sz="3200" dirty="0" err="1"/>
              <a:t>chlorofluorcarbons</a:t>
            </a:r>
            <a:r>
              <a:rPr lang="en-US" sz="3200" dirty="0"/>
              <a:t> are dropping. </a:t>
            </a:r>
          </a:p>
        </p:txBody>
      </p:sp>
      <p:sp>
        <p:nvSpPr>
          <p:cNvPr id="3" name="Subtitle 2"/>
          <p:cNvSpPr>
            <a:spLocks noGrp="1"/>
          </p:cNvSpPr>
          <p:nvPr>
            <p:ph type="subTitle" idx="1"/>
          </p:nvPr>
        </p:nvSpPr>
        <p:spPr/>
        <p:txBody>
          <a:bodyPr/>
          <a:lstStyle/>
          <a:p>
            <a:endParaRPr lang="en-US"/>
          </a:p>
        </p:txBody>
      </p:sp>
      <p:pic>
        <p:nvPicPr>
          <p:cNvPr id="1026" name="Picture 2" descr="CFC11 global monthly means">
            <a:extLst>
              <a:ext uri="{FF2B5EF4-FFF2-40B4-BE49-F238E27FC236}">
                <a16:creationId xmlns:a16="http://schemas.microsoft.com/office/drawing/2014/main" id="{BF9EEF44-D7D1-0F4B-9ECB-78B44BD22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249952"/>
            <a:ext cx="8826500"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A308621-0C80-7944-B580-C278B44A8D77}"/>
              </a:ext>
            </a:extLst>
          </p:cNvPr>
          <p:cNvCxnSpPr/>
          <p:nvPr/>
        </p:nvCxnSpPr>
        <p:spPr>
          <a:xfrm flipV="1">
            <a:off x="3286125" y="1560195"/>
            <a:ext cx="0" cy="38862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1D3D03A-6E5D-8E4C-A75D-971BF284DE4F}"/>
              </a:ext>
            </a:extLst>
          </p:cNvPr>
          <p:cNvCxnSpPr/>
          <p:nvPr/>
        </p:nvCxnSpPr>
        <p:spPr>
          <a:xfrm flipH="1">
            <a:off x="3286125" y="4460558"/>
            <a:ext cx="1143000" cy="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D69044-0EF5-A245-98A2-FB0FA97A3879}"/>
              </a:ext>
            </a:extLst>
          </p:cNvPr>
          <p:cNvSpPr txBox="1"/>
          <p:nvPr/>
        </p:nvSpPr>
        <p:spPr>
          <a:xfrm>
            <a:off x="4408714" y="3760470"/>
            <a:ext cx="1567543" cy="1384995"/>
          </a:xfrm>
          <a:prstGeom prst="rect">
            <a:avLst/>
          </a:prstGeom>
          <a:solidFill>
            <a:schemeClr val="bg1"/>
          </a:solidFill>
        </p:spPr>
        <p:txBody>
          <a:bodyPr wrap="square" rtlCol="0">
            <a:spAutoFit/>
          </a:bodyPr>
          <a:lstStyle/>
          <a:p>
            <a:r>
              <a:rPr lang="en-US" sz="2800" b="1" dirty="0">
                <a:solidFill>
                  <a:srgbClr val="002060"/>
                </a:solidFill>
              </a:rPr>
              <a:t>Montreal Protocol adopted</a:t>
            </a:r>
          </a:p>
        </p:txBody>
      </p:sp>
      <p:sp>
        <p:nvSpPr>
          <p:cNvPr id="4" name="Rectangle 3">
            <a:extLst>
              <a:ext uri="{FF2B5EF4-FFF2-40B4-BE49-F238E27FC236}">
                <a16:creationId xmlns:a16="http://schemas.microsoft.com/office/drawing/2014/main" id="{CC702B21-825B-0C46-A5FD-6819D4703785}"/>
              </a:ext>
            </a:extLst>
          </p:cNvPr>
          <p:cNvSpPr/>
          <p:nvPr/>
        </p:nvSpPr>
        <p:spPr>
          <a:xfrm>
            <a:off x="137160" y="6386245"/>
            <a:ext cx="5932170" cy="369332"/>
          </a:xfrm>
          <a:prstGeom prst="rect">
            <a:avLst/>
          </a:prstGeom>
        </p:spPr>
        <p:txBody>
          <a:bodyPr wrap="square">
            <a:spAutoFit/>
          </a:bodyPr>
          <a:lstStyle/>
          <a:p>
            <a:r>
              <a:rPr lang="en-US" dirty="0"/>
              <a:t>https://</a:t>
            </a:r>
            <a:r>
              <a:rPr lang="en-US" dirty="0" err="1"/>
              <a:t>www.esrl.noaa.gov</a:t>
            </a:r>
            <a:r>
              <a:rPr lang="en-US" dirty="0"/>
              <a:t>/</a:t>
            </a:r>
            <a:r>
              <a:rPr lang="en-US" dirty="0" err="1"/>
              <a:t>gmd</a:t>
            </a:r>
            <a:r>
              <a:rPr lang="en-US" dirty="0"/>
              <a:t>/hats/combined/CFC11.html</a:t>
            </a:r>
          </a:p>
        </p:txBody>
      </p:sp>
    </p:spTree>
    <p:extLst>
      <p:ext uri="{BB962C8B-B14F-4D97-AF65-F5344CB8AC3E}">
        <p14:creationId xmlns:p14="http://schemas.microsoft.com/office/powerpoint/2010/main" val="2148784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art showing improvement in dissolved oxygen levels in the Delaware River.">
            <a:extLst>
              <a:ext uri="{FF2B5EF4-FFF2-40B4-BE49-F238E27FC236}">
                <a16:creationId xmlns:a16="http://schemas.microsoft.com/office/drawing/2014/main" id="{5BB7C552-0244-2847-BCAA-3E5D569D0AA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267" t="7739" r="6889" b="6791"/>
          <a:stretch/>
        </p:blipFill>
        <p:spPr bwMode="auto">
          <a:xfrm>
            <a:off x="281701" y="1528354"/>
            <a:ext cx="8580598" cy="48005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C54C2AD-A9C2-DE41-B4D6-53FA3E25798E}"/>
              </a:ext>
            </a:extLst>
          </p:cNvPr>
          <p:cNvSpPr/>
          <p:nvPr/>
        </p:nvSpPr>
        <p:spPr>
          <a:xfrm>
            <a:off x="383721" y="411621"/>
            <a:ext cx="8376557" cy="1077218"/>
          </a:xfrm>
          <a:prstGeom prst="rect">
            <a:avLst/>
          </a:prstGeom>
        </p:spPr>
        <p:txBody>
          <a:bodyPr wrap="square">
            <a:spAutoFit/>
          </a:bodyPr>
          <a:lstStyle/>
          <a:p>
            <a:r>
              <a:rPr lang="en-US" sz="3200" dirty="0"/>
              <a:t>Cleanup of the Delaware River allowed the return of the </a:t>
            </a:r>
            <a:r>
              <a:rPr lang="en-US" sz="3200"/>
              <a:t>American Shad</a:t>
            </a:r>
            <a:endParaRPr lang="en-US" sz="3200" dirty="0"/>
          </a:p>
        </p:txBody>
      </p:sp>
      <p:sp>
        <p:nvSpPr>
          <p:cNvPr id="2" name="Rectangle 1">
            <a:extLst>
              <a:ext uri="{FF2B5EF4-FFF2-40B4-BE49-F238E27FC236}">
                <a16:creationId xmlns:a16="http://schemas.microsoft.com/office/drawing/2014/main" id="{D13415C4-B267-2E4D-945F-293326D8DC54}"/>
              </a:ext>
            </a:extLst>
          </p:cNvPr>
          <p:cNvSpPr/>
          <p:nvPr/>
        </p:nvSpPr>
        <p:spPr>
          <a:xfrm>
            <a:off x="125730" y="6329095"/>
            <a:ext cx="5509260" cy="369332"/>
          </a:xfrm>
          <a:prstGeom prst="rect">
            <a:avLst/>
          </a:prstGeom>
        </p:spPr>
        <p:txBody>
          <a:bodyPr wrap="square">
            <a:spAutoFit/>
          </a:bodyPr>
          <a:lstStyle/>
          <a:p>
            <a:r>
              <a:rPr lang="en-US" dirty="0"/>
              <a:t>https://</a:t>
            </a:r>
            <a:r>
              <a:rPr lang="en-US" dirty="0" err="1"/>
              <a:t>www.nj.gov</a:t>
            </a:r>
            <a:r>
              <a:rPr lang="en-US" dirty="0"/>
              <a:t>/</a:t>
            </a:r>
            <a:r>
              <a:rPr lang="en-US" dirty="0" err="1"/>
              <a:t>drbc</a:t>
            </a:r>
            <a:r>
              <a:rPr lang="en-US" dirty="0"/>
              <a:t>/</a:t>
            </a:r>
            <a:r>
              <a:rPr lang="en-US" dirty="0" err="1"/>
              <a:t>edweb</a:t>
            </a:r>
            <a:r>
              <a:rPr lang="en-US" dirty="0"/>
              <a:t>/shad-</a:t>
            </a:r>
            <a:r>
              <a:rPr lang="en-US" dirty="0" err="1"/>
              <a:t>return.html</a:t>
            </a:r>
            <a:endParaRPr lang="en-US" dirty="0"/>
          </a:p>
        </p:txBody>
      </p:sp>
    </p:spTree>
    <p:extLst>
      <p:ext uri="{BB962C8B-B14F-4D97-AF65-F5344CB8AC3E}">
        <p14:creationId xmlns:p14="http://schemas.microsoft.com/office/powerpoint/2010/main" val="3396721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a:t>Take-home messages</a:t>
            </a:r>
          </a:p>
        </p:txBody>
      </p:sp>
      <p:sp>
        <p:nvSpPr>
          <p:cNvPr id="3" name="Content Placeholder 2"/>
          <p:cNvSpPr>
            <a:spLocks noGrp="1"/>
          </p:cNvSpPr>
          <p:nvPr>
            <p:ph idx="1"/>
          </p:nvPr>
        </p:nvSpPr>
        <p:spPr>
          <a:xfrm>
            <a:off x="457200" y="1322518"/>
            <a:ext cx="8229600" cy="4991786"/>
          </a:xfrm>
        </p:spPr>
        <p:txBody>
          <a:bodyPr>
            <a:normAutofit fontScale="85000" lnSpcReduction="10000"/>
          </a:bodyPr>
          <a:lstStyle/>
          <a:p>
            <a:pPr marL="514350" indent="-514350">
              <a:buAutoNum type="arabicPeriod"/>
            </a:pPr>
            <a:r>
              <a:rPr lang="en-US" dirty="0"/>
              <a:t>The ocean is a moderator of the climate</a:t>
            </a:r>
          </a:p>
          <a:p>
            <a:pPr marL="514350" indent="-514350">
              <a:buAutoNum type="arabicPeriod"/>
            </a:pPr>
            <a:r>
              <a:rPr lang="en-US" dirty="0"/>
              <a:t>Anthropogenic CO</a:t>
            </a:r>
            <a:r>
              <a:rPr lang="en-US" baseline="-25000" dirty="0"/>
              <a:t>2</a:t>
            </a:r>
            <a:r>
              <a:rPr lang="en-US" dirty="0"/>
              <a:t> emissions have negative impacts of the ocean: warming, sea-level rise, and acidification</a:t>
            </a:r>
          </a:p>
          <a:p>
            <a:pPr marL="514350" indent="-514350">
              <a:buAutoNum type="arabicPeriod"/>
            </a:pPr>
            <a:r>
              <a:rPr lang="en-US" dirty="0"/>
              <a:t>Human-induced climate change will continue to occur regardless of emissions scenario; further </a:t>
            </a:r>
            <a:r>
              <a:rPr lang="en-US" dirty="0">
                <a:sym typeface="Wingdings" panose="05000000000000000000" pitchFamily="2" charset="2"/>
              </a:rPr>
              <a:t>adaptation is necessary</a:t>
            </a:r>
          </a:p>
          <a:p>
            <a:pPr marL="514350" indent="-514350">
              <a:buAutoNum type="arabicPeriod"/>
            </a:pPr>
            <a:r>
              <a:rPr lang="en-US" dirty="0"/>
              <a:t>The climate of the mid century and beyond is very sensitive to the emissions scenario</a:t>
            </a:r>
          </a:p>
          <a:p>
            <a:pPr marL="514350" indent="-514350">
              <a:buAutoNum type="arabicPeriod"/>
            </a:pPr>
            <a:r>
              <a:rPr lang="en-US" dirty="0"/>
              <a:t>Solutions are at hand</a:t>
            </a:r>
          </a:p>
          <a:p>
            <a:pPr marL="514350" indent="-514350">
              <a:buAutoNum type="arabicPeriod"/>
            </a:pPr>
            <a:r>
              <a:rPr lang="en-US" dirty="0"/>
              <a:t>Good science, policy, and business practices have gotten us out of environmental messes before</a:t>
            </a:r>
          </a:p>
        </p:txBody>
      </p:sp>
    </p:spTree>
    <p:extLst>
      <p:ext uri="{BB962C8B-B14F-4D97-AF65-F5344CB8AC3E}">
        <p14:creationId xmlns:p14="http://schemas.microsoft.com/office/powerpoint/2010/main" val="2492509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DB37-65BC-8546-96F0-C185D3CC6E12}"/>
              </a:ext>
            </a:extLst>
          </p:cNvPr>
          <p:cNvSpPr>
            <a:spLocks noGrp="1"/>
          </p:cNvSpPr>
          <p:nvPr>
            <p:ph type="title"/>
          </p:nvPr>
        </p:nvSpPr>
        <p:spPr>
          <a:xfrm>
            <a:off x="457200" y="194628"/>
            <a:ext cx="8229600" cy="639762"/>
          </a:xfrm>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3942DED9-750F-0F40-AB30-765353B79996}"/>
              </a:ext>
            </a:extLst>
          </p:cNvPr>
          <p:cNvSpPr>
            <a:spLocks noGrp="1"/>
          </p:cNvSpPr>
          <p:nvPr>
            <p:ph idx="1"/>
          </p:nvPr>
        </p:nvSpPr>
        <p:spPr>
          <a:xfrm>
            <a:off x="274320" y="948848"/>
            <a:ext cx="8595360" cy="5497672"/>
          </a:xfrm>
        </p:spPr>
        <p:txBody>
          <a:bodyPr>
            <a:normAutofit/>
          </a:bodyPr>
          <a:lstStyle/>
          <a:p>
            <a:pPr marL="236538" indent="-236538">
              <a:buNone/>
            </a:pPr>
            <a:r>
              <a:rPr lang="en-US" sz="1400" dirty="0"/>
              <a:t>Baumann, H., 2016. Combined Effects of Ocean Acidification, Warming, and Hypoxia on Marine Organisms. Limnology and Oceanography e-Lectures 6, 1-43.</a:t>
            </a:r>
          </a:p>
          <a:p>
            <a:pPr marL="236538" indent="-236538">
              <a:buNone/>
            </a:pPr>
            <a:r>
              <a:rPr lang="en-US" sz="1400" dirty="0"/>
              <a:t>Burns, D.A., Baron, J.S., Cosby, B.J., Fenn, M.E., Lynch, J.A., 2011. National Acid Precipitation Assessment Program Report to Congress 2011: An Integrated Assessment. National Science and Technology Council, United States Government, Washington, D.C., 114 pp.</a:t>
            </a:r>
          </a:p>
          <a:p>
            <a:pPr marL="236538" indent="-236538">
              <a:buNone/>
            </a:pPr>
            <a:r>
              <a:rPr lang="en-US" altLang="en-US" sz="1400" dirty="0"/>
              <a:t>Church, J.A., White, N.J., </a:t>
            </a:r>
            <a:r>
              <a:rPr lang="en-US" altLang="en-US" sz="1400" dirty="0" err="1"/>
              <a:t>Konikow</a:t>
            </a:r>
            <a:r>
              <a:rPr lang="en-US" altLang="en-US" sz="1400" dirty="0"/>
              <a:t>, L.F., </a:t>
            </a:r>
            <a:r>
              <a:rPr lang="en-US" altLang="en-US" sz="1400" dirty="0" err="1"/>
              <a:t>Domingues</a:t>
            </a:r>
            <a:r>
              <a:rPr lang="en-US" altLang="en-US" sz="1400" dirty="0"/>
              <a:t>, C.M., </a:t>
            </a:r>
            <a:r>
              <a:rPr lang="en-US" altLang="en-US" sz="1400" dirty="0" err="1"/>
              <a:t>Cogley</a:t>
            </a:r>
            <a:r>
              <a:rPr lang="en-US" altLang="en-US" sz="1400" dirty="0"/>
              <a:t>, J.G., </a:t>
            </a:r>
            <a:r>
              <a:rPr lang="en-US" altLang="en-US" sz="1400" dirty="0" err="1"/>
              <a:t>Rignot</a:t>
            </a:r>
            <a:r>
              <a:rPr lang="en-US" altLang="en-US" sz="1400" dirty="0"/>
              <a:t>, E., Gregory, J.M., van den </a:t>
            </a:r>
            <a:r>
              <a:rPr lang="en-US" altLang="en-US" sz="1400" dirty="0" err="1"/>
              <a:t>Broeke</a:t>
            </a:r>
            <a:r>
              <a:rPr lang="en-US" altLang="en-US" sz="1400" dirty="0"/>
              <a:t>, M.R., Monaghan, A.J., </a:t>
            </a:r>
            <a:r>
              <a:rPr lang="en-US" altLang="en-US" sz="1400" dirty="0" err="1"/>
              <a:t>Velicogna</a:t>
            </a:r>
            <a:r>
              <a:rPr lang="en-US" altLang="en-US" sz="1400" dirty="0"/>
              <a:t>, I., 2011. Revisiting the Earth's sea-level and energy budgets from 1961 to 2008. Geophysical Research Letters 38, L18601.</a:t>
            </a:r>
            <a:endParaRPr lang="en-US" sz="1400" dirty="0"/>
          </a:p>
          <a:p>
            <a:pPr marL="236538" indent="-236538">
              <a:buNone/>
            </a:pPr>
            <a:r>
              <a:rPr lang="en-US" sz="1400" dirty="0"/>
              <a:t>Cooley, S.R., Moore, D.J.P., Alin, S.R., </a:t>
            </a:r>
            <a:r>
              <a:rPr lang="en-US" sz="1400" dirty="0" err="1"/>
              <a:t>Butman</a:t>
            </a:r>
            <a:r>
              <a:rPr lang="en-US" sz="1400" dirty="0"/>
              <a:t>, D., Clow, D.W., French, N.H.F., Feely, R.A., Johnson, Z.I., Keppel-Aleks, G., </a:t>
            </a:r>
            <a:r>
              <a:rPr lang="en-US" sz="1400" dirty="0" err="1"/>
              <a:t>Lohrenz</a:t>
            </a:r>
            <a:r>
              <a:rPr lang="en-US" sz="1400" dirty="0"/>
              <a:t>, S.E., </a:t>
            </a:r>
            <a:r>
              <a:rPr lang="en-US" sz="1400" dirty="0" err="1"/>
              <a:t>Ocko</a:t>
            </a:r>
            <a:r>
              <a:rPr lang="en-US" sz="1400" dirty="0"/>
              <a:t>, I.B., </a:t>
            </a:r>
            <a:r>
              <a:rPr lang="en-US" sz="1400" dirty="0" err="1"/>
              <a:t>Shadwick</a:t>
            </a:r>
            <a:r>
              <a:rPr lang="en-US" sz="1400" dirty="0"/>
              <a:t>, E.H., Sutton, A.J., Potter, C.S., </a:t>
            </a:r>
            <a:r>
              <a:rPr lang="en-US" sz="1400" dirty="0" err="1"/>
              <a:t>Takatsuka</a:t>
            </a:r>
            <a:r>
              <a:rPr lang="en-US" sz="1400" dirty="0"/>
              <a:t>, Y., Walker, A.P., Yu, R.M.S., 2018. Chapter 17: Biogeochemical effects of rising atmospheric carbon dioxide. In: N. Cavallaro, G. Shrestha, R. </a:t>
            </a:r>
            <a:r>
              <a:rPr lang="en-US" sz="1400" dirty="0" err="1"/>
              <a:t>Birdsey</a:t>
            </a:r>
            <a:r>
              <a:rPr lang="en-US" sz="1400" dirty="0"/>
              <a:t>, M. A. Mayes, R. G. Najjar, S. C. Reed, P. Romero-</a:t>
            </a:r>
            <a:r>
              <a:rPr lang="en-US" sz="1400" dirty="0" err="1"/>
              <a:t>Lankao</a:t>
            </a:r>
            <a:r>
              <a:rPr lang="en-US" sz="1400" dirty="0"/>
              <a:t>, and Z. Zhu (Editor), Second State of the Carbon Cycle Report (SOCCR2): A Sustained Assessment Report. U.S. Global Change Research Program, Washington, DC, USA, pp. 690–727.</a:t>
            </a:r>
          </a:p>
          <a:p>
            <a:pPr marL="236538" indent="-236538">
              <a:buNone/>
            </a:pPr>
            <a:r>
              <a:rPr lang="en-US" sz="1400" dirty="0"/>
              <a:t>Poore, J., </a:t>
            </a:r>
            <a:r>
              <a:rPr lang="en-US" sz="1400" dirty="0" err="1"/>
              <a:t>Nemecek</a:t>
            </a:r>
            <a:r>
              <a:rPr lang="en-US" sz="1400" dirty="0"/>
              <a:t>, T., 2018. Reducing food’s environmental impacts through producers and consumers. Science 360, 987-992.</a:t>
            </a:r>
          </a:p>
          <a:p>
            <a:pPr marL="236538" indent="-236538">
              <a:buNone/>
            </a:pPr>
            <a:r>
              <a:rPr lang="en-US" altLang="en-US" sz="1400" dirty="0">
                <a:ea typeface="ＭＳ Ｐゴシック" panose="020B0600070205080204" pitchFamily="34" charset="-128"/>
              </a:rPr>
              <a:t>Reynaud S, </a:t>
            </a:r>
            <a:r>
              <a:rPr lang="en-US" altLang="en-US" sz="1400" dirty="0" err="1">
                <a:ea typeface="ＭＳ Ｐゴシック" panose="020B0600070205080204" pitchFamily="34" charset="-128"/>
              </a:rPr>
              <a:t>Leclercq</a:t>
            </a:r>
            <a:r>
              <a:rPr lang="en-US" altLang="en-US" sz="1400" dirty="0">
                <a:ea typeface="ＭＳ Ｐゴシック" panose="020B0600070205080204" pitchFamily="34" charset="-128"/>
              </a:rPr>
              <a:t> N, Romaine-</a:t>
            </a:r>
            <a:r>
              <a:rPr lang="en-US" altLang="en-US" sz="1400" dirty="0" err="1">
                <a:ea typeface="ＭＳ Ｐゴシック" panose="020B0600070205080204" pitchFamily="34" charset="-128"/>
              </a:rPr>
              <a:t>Lioud</a:t>
            </a:r>
            <a:r>
              <a:rPr lang="en-US" altLang="en-US" sz="1400" dirty="0">
                <a:ea typeface="ＭＳ Ｐゴシック" panose="020B0600070205080204" pitchFamily="34" charset="-128"/>
              </a:rPr>
              <a:t> S, Ferrier-</a:t>
            </a:r>
            <a:r>
              <a:rPr lang="en-US" altLang="en-US" sz="1400" dirty="0" err="1">
                <a:ea typeface="ＭＳ Ｐゴシック" panose="020B0600070205080204" pitchFamily="34" charset="-128"/>
              </a:rPr>
              <a:t>Pagés</a:t>
            </a:r>
            <a:r>
              <a:rPr lang="en-US" altLang="en-US" sz="1400" dirty="0">
                <a:ea typeface="ＭＳ Ｐゴシック" panose="020B0600070205080204" pitchFamily="34" charset="-128"/>
              </a:rPr>
              <a:t> C, </a:t>
            </a:r>
            <a:r>
              <a:rPr lang="en-US" altLang="en-US" sz="1400" dirty="0" err="1">
                <a:ea typeface="ＭＳ Ｐゴシック" panose="020B0600070205080204" pitchFamily="34" charset="-128"/>
              </a:rPr>
              <a:t>Jaubert</a:t>
            </a:r>
            <a:r>
              <a:rPr lang="en-US" altLang="en-US" sz="1400" dirty="0">
                <a:ea typeface="ＭＳ Ｐゴシック" panose="020B0600070205080204" pitchFamily="34" charset="-128"/>
              </a:rPr>
              <a:t> J, </a:t>
            </a:r>
            <a:r>
              <a:rPr lang="en-US" altLang="en-US" sz="1400" dirty="0" err="1">
                <a:ea typeface="ＭＳ Ｐゴシック" panose="020B0600070205080204" pitchFamily="34" charset="-128"/>
              </a:rPr>
              <a:t>Gattuso</a:t>
            </a:r>
            <a:r>
              <a:rPr lang="en-US" altLang="en-US" sz="1400" dirty="0">
                <a:ea typeface="ＭＳ Ｐゴシック" panose="020B0600070205080204" pitchFamily="34" charset="-128"/>
              </a:rPr>
              <a:t> J-P (2003). </a:t>
            </a:r>
            <a:r>
              <a:rPr lang="en-US" altLang="en-US" sz="1400" i="1" dirty="0">
                <a:ea typeface="ＭＳ Ｐゴシック" panose="020B0600070205080204" pitchFamily="34" charset="-128"/>
              </a:rPr>
              <a:t>Interacting effects of CO</a:t>
            </a:r>
            <a:r>
              <a:rPr lang="en-US" altLang="en-US" sz="1400" i="1" baseline="-25000" dirty="0">
                <a:ea typeface="ＭＳ Ｐゴシック" panose="020B0600070205080204" pitchFamily="34" charset="-128"/>
              </a:rPr>
              <a:t>2</a:t>
            </a:r>
            <a:r>
              <a:rPr lang="en-US" altLang="en-US" sz="1400" i="1" dirty="0">
                <a:ea typeface="ＭＳ Ｐゴシック" panose="020B0600070205080204" pitchFamily="34" charset="-128"/>
              </a:rPr>
              <a:t> partial pressure and temperature on photosynthesis and calcification in a </a:t>
            </a:r>
            <a:r>
              <a:rPr lang="en-US" altLang="en-US" sz="1400" i="1" dirty="0" err="1">
                <a:ea typeface="ＭＳ Ｐゴシック" panose="020B0600070205080204" pitchFamily="34" charset="-128"/>
              </a:rPr>
              <a:t>scleractinian</a:t>
            </a:r>
            <a:r>
              <a:rPr lang="en-US" altLang="en-US" sz="1400" i="1" dirty="0">
                <a:ea typeface="ＭＳ Ｐゴシック" panose="020B0600070205080204" pitchFamily="34" charset="-128"/>
              </a:rPr>
              <a:t> coral</a:t>
            </a:r>
            <a:r>
              <a:rPr lang="en-US" altLang="en-US" sz="1400" dirty="0">
                <a:ea typeface="ＭＳ Ｐゴシック" panose="020B0600070205080204" pitchFamily="34" charset="-128"/>
              </a:rPr>
              <a:t>. Glob Change Biol 9:1660-1668</a:t>
            </a:r>
          </a:p>
          <a:p>
            <a:pPr marL="236538" indent="-236538">
              <a:buNone/>
            </a:pPr>
            <a:r>
              <a:rPr lang="en-US" sz="1400" dirty="0"/>
              <a:t>Sabine, C.L., Feely, R.A., Gruber, N., Key, R.M., Lee, K., </a:t>
            </a:r>
            <a:r>
              <a:rPr lang="en-US" sz="1400" dirty="0" err="1"/>
              <a:t>Bullister</a:t>
            </a:r>
            <a:r>
              <a:rPr lang="en-US" sz="1400" dirty="0"/>
              <a:t>, J.L., </a:t>
            </a:r>
            <a:r>
              <a:rPr lang="en-US" sz="1400" dirty="0" err="1"/>
              <a:t>Wanninkhof</a:t>
            </a:r>
            <a:r>
              <a:rPr lang="en-US" sz="1400" dirty="0"/>
              <a:t>, R., Wong, C., Wallace, D.W., Tilbrook, B., 2004. The oceanic sink for anthropogenic CO</a:t>
            </a:r>
            <a:r>
              <a:rPr lang="en-US" sz="1400" baseline="-25000" dirty="0"/>
              <a:t>2</a:t>
            </a:r>
            <a:r>
              <a:rPr lang="en-US" sz="1400" dirty="0"/>
              <a:t>. Science 305, 367-371.</a:t>
            </a:r>
            <a:endParaRPr lang="en-US" altLang="en-US" sz="1400" dirty="0">
              <a:ea typeface="ＭＳ Ｐゴシック" panose="020B0600070205080204" pitchFamily="34" charset="-128"/>
            </a:endParaRPr>
          </a:p>
          <a:p>
            <a:pPr marL="236538" indent="-236538">
              <a:buNone/>
            </a:pPr>
            <a:r>
              <a:rPr lang="en-US" sz="1400" dirty="0"/>
              <a:t>Schmitt, R.W. 2018. The ocean’s role in climate. Oceanography  31(2):32–40, https://</a:t>
            </a:r>
            <a:r>
              <a:rPr lang="en-US" sz="1400" dirty="0" err="1"/>
              <a:t>doi.org</a:t>
            </a:r>
            <a:r>
              <a:rPr lang="en-US" sz="1400" dirty="0"/>
              <a:t>/10.5670/oceanog.2018.225 .</a:t>
            </a:r>
          </a:p>
          <a:p>
            <a:endParaRPr lang="en-US" altLang="en-US" sz="1400" dirty="0">
              <a:ea typeface="ＭＳ Ｐゴシック" panose="020B0600070205080204" pitchFamily="34" charset="-128"/>
            </a:endParaRPr>
          </a:p>
          <a:p>
            <a:endParaRPr lang="en-US" sz="1200" dirty="0"/>
          </a:p>
          <a:p>
            <a:endParaRPr lang="en-US" sz="1200" dirty="0"/>
          </a:p>
          <a:p>
            <a:endParaRPr lang="en-US" dirty="0"/>
          </a:p>
        </p:txBody>
      </p:sp>
    </p:spTree>
    <p:extLst>
      <p:ext uri="{BB962C8B-B14F-4D97-AF65-F5344CB8AC3E}">
        <p14:creationId xmlns:p14="http://schemas.microsoft.com/office/powerpoint/2010/main" val="3862518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5" descr="Annual range of monthly surface temperature">
            <a:extLst>
              <a:ext uri="{FF2B5EF4-FFF2-40B4-BE49-F238E27FC236}">
                <a16:creationId xmlns:a16="http://schemas.microsoft.com/office/drawing/2014/main" id="{71130ECE-8956-7F4C-A30F-0455564F9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81379"/>
            <a:ext cx="7620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 name="Rectangle 2">
            <a:extLst>
              <a:ext uri="{FF2B5EF4-FFF2-40B4-BE49-F238E27FC236}">
                <a16:creationId xmlns:a16="http://schemas.microsoft.com/office/drawing/2014/main" id="{A8DE98D9-7D66-B642-98B8-06C18642CC80}"/>
              </a:ext>
            </a:extLst>
          </p:cNvPr>
          <p:cNvSpPr>
            <a:spLocks noGrp="1" noChangeArrowheads="1"/>
          </p:cNvSpPr>
          <p:nvPr>
            <p:ph type="title"/>
          </p:nvPr>
        </p:nvSpPr>
        <p:spPr>
          <a:xfrm>
            <a:off x="152400" y="152399"/>
            <a:ext cx="8839200" cy="1319939"/>
          </a:xfrm>
        </p:spPr>
        <p:txBody>
          <a:bodyPr>
            <a:noAutofit/>
          </a:bodyPr>
          <a:lstStyle/>
          <a:p>
            <a:pPr algn="l" eaLnBrk="1" hangingPunct="1"/>
            <a:r>
              <a:rPr lang="en-US" altLang="en-US" sz="2800" dirty="0">
                <a:latin typeface="Helvetica" pitchFamily="2" charset="0"/>
              </a:rPr>
              <a:t>The seasonal temperature </a:t>
            </a:r>
            <a:r>
              <a:rPr lang="en-US" altLang="en-US" sz="2800" i="1" dirty="0">
                <a:latin typeface="Helvetica" pitchFamily="2" charset="0"/>
              </a:rPr>
              <a:t>range</a:t>
            </a:r>
            <a:r>
              <a:rPr lang="en-US" altLang="en-US" sz="2800" dirty="0">
                <a:latin typeface="Helvetica" pitchFamily="2" charset="0"/>
              </a:rPr>
              <a:t> (temperature of warmest month minus temperature of coldest month) is much smaller over the ocean than over land</a:t>
            </a:r>
          </a:p>
        </p:txBody>
      </p:sp>
      <p:sp>
        <p:nvSpPr>
          <p:cNvPr id="3" name="TextBox 2">
            <a:extLst>
              <a:ext uri="{FF2B5EF4-FFF2-40B4-BE49-F238E27FC236}">
                <a16:creationId xmlns:a16="http://schemas.microsoft.com/office/drawing/2014/main" id="{02000BF8-DD73-B646-A696-A619178489B1}"/>
              </a:ext>
            </a:extLst>
          </p:cNvPr>
          <p:cNvSpPr txBox="1"/>
          <p:nvPr/>
        </p:nvSpPr>
        <p:spPr>
          <a:xfrm>
            <a:off x="134406" y="6396038"/>
            <a:ext cx="5965825" cy="400050"/>
          </a:xfrm>
          <a:prstGeom prst="rect">
            <a:avLst/>
          </a:prstGeom>
          <a:noFill/>
        </p:spPr>
        <p:txBody>
          <a:bodyPr wrap="none">
            <a:spAutoFit/>
          </a:bodyPr>
          <a:lstStyle/>
          <a:p>
            <a:pPr>
              <a:defRPr/>
            </a:pPr>
            <a:r>
              <a:rPr lang="en-US" sz="2000" dirty="0">
                <a:latin typeface="+mn-lt"/>
              </a:rPr>
              <a:t>Data from the Japanese Reanalysis Project (1979–2004)</a:t>
            </a:r>
          </a:p>
        </p:txBody>
      </p:sp>
      <p:sp>
        <p:nvSpPr>
          <p:cNvPr id="32770" name="TextBox 1">
            <a:extLst>
              <a:ext uri="{FF2B5EF4-FFF2-40B4-BE49-F238E27FC236}">
                <a16:creationId xmlns:a16="http://schemas.microsoft.com/office/drawing/2014/main" id="{674A2617-707D-1A40-B1BA-B5F88BCDBC82}"/>
              </a:ext>
            </a:extLst>
          </p:cNvPr>
          <p:cNvSpPr txBox="1">
            <a:spLocks noChangeArrowheads="1"/>
          </p:cNvSpPr>
          <p:nvPr/>
        </p:nvSpPr>
        <p:spPr bwMode="auto">
          <a:xfrm>
            <a:off x="1909364" y="1470474"/>
            <a:ext cx="5630067" cy="400110"/>
          </a:xfrm>
          <a:prstGeom prst="rect">
            <a:avLst/>
          </a:prstGeom>
          <a:solidFill>
            <a:schemeClr val="bg1"/>
          </a:solid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dirty="0">
                <a:latin typeface="Arial" panose="020B0604020202020204" pitchFamily="34" charset="0"/>
                <a:cs typeface="Arial" panose="020B0604020202020204" pitchFamily="34" charset="0"/>
              </a:rPr>
              <a:t>Mean annual surface air temperature range (ºC)</a:t>
            </a:r>
          </a:p>
        </p:txBody>
      </p:sp>
    </p:spTree>
    <p:extLst>
      <p:ext uri="{BB962C8B-B14F-4D97-AF65-F5344CB8AC3E}">
        <p14:creationId xmlns:p14="http://schemas.microsoft.com/office/powerpoint/2010/main" val="2463758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D89B11-73DF-3A46-9022-7BA2ECC0F080}"/>
              </a:ext>
            </a:extLst>
          </p:cNvPr>
          <p:cNvPicPr>
            <a:picLocks noChangeAspect="1"/>
          </p:cNvPicPr>
          <p:nvPr/>
        </p:nvPicPr>
        <p:blipFill rotWithShape="1">
          <a:blip r:embed="rId3"/>
          <a:srcRect l="4160" t="4212" r="2659" b="1647"/>
          <a:stretch/>
        </p:blipFill>
        <p:spPr>
          <a:xfrm>
            <a:off x="948267" y="1049867"/>
            <a:ext cx="7366000" cy="5452533"/>
          </a:xfrm>
          <a:prstGeom prst="rect">
            <a:avLst/>
          </a:prstGeom>
        </p:spPr>
      </p:pic>
      <p:sp>
        <p:nvSpPr>
          <p:cNvPr id="5" name="TextBox 4">
            <a:extLst>
              <a:ext uri="{FF2B5EF4-FFF2-40B4-BE49-F238E27FC236}">
                <a16:creationId xmlns:a16="http://schemas.microsoft.com/office/drawing/2014/main" id="{17BD05B5-C975-3445-BCBC-3370AE1B3551}"/>
              </a:ext>
            </a:extLst>
          </p:cNvPr>
          <p:cNvSpPr txBox="1"/>
          <p:nvPr/>
        </p:nvSpPr>
        <p:spPr>
          <a:xfrm>
            <a:off x="144302" y="0"/>
            <a:ext cx="8855395" cy="1077218"/>
          </a:xfrm>
          <a:prstGeom prst="rect">
            <a:avLst/>
          </a:prstGeom>
          <a:noFill/>
        </p:spPr>
        <p:txBody>
          <a:bodyPr wrap="square" rtlCol="0">
            <a:spAutoFit/>
          </a:bodyPr>
          <a:lstStyle/>
          <a:p>
            <a:r>
              <a:rPr lang="en-US" sz="3200" dirty="0"/>
              <a:t>Heat enters the ocean from the atmosphere in the tropics and leaves the ocean at higher latitudes</a:t>
            </a:r>
          </a:p>
        </p:txBody>
      </p:sp>
      <p:sp>
        <p:nvSpPr>
          <p:cNvPr id="2" name="Rectangle 1">
            <a:extLst>
              <a:ext uri="{FF2B5EF4-FFF2-40B4-BE49-F238E27FC236}">
                <a16:creationId xmlns:a16="http://schemas.microsoft.com/office/drawing/2014/main" id="{A3BB4FA3-DAF1-2443-8B96-C304A336EA9B}"/>
              </a:ext>
            </a:extLst>
          </p:cNvPr>
          <p:cNvSpPr/>
          <p:nvPr/>
        </p:nvSpPr>
        <p:spPr>
          <a:xfrm>
            <a:off x="2808854" y="6471735"/>
            <a:ext cx="3780843" cy="369332"/>
          </a:xfrm>
          <a:prstGeom prst="rect">
            <a:avLst/>
          </a:prstGeom>
        </p:spPr>
        <p:txBody>
          <a:bodyPr wrap="none">
            <a:spAutoFit/>
          </a:bodyPr>
          <a:lstStyle/>
          <a:p>
            <a:r>
              <a:rPr lang="en-US" dirty="0"/>
              <a:t>(red = into ocean, blue = out of ocean)</a:t>
            </a:r>
          </a:p>
        </p:txBody>
      </p:sp>
      <p:sp>
        <p:nvSpPr>
          <p:cNvPr id="6" name="TextBox 5">
            <a:extLst>
              <a:ext uri="{FF2B5EF4-FFF2-40B4-BE49-F238E27FC236}">
                <a16:creationId xmlns:a16="http://schemas.microsoft.com/office/drawing/2014/main" id="{1B0DBEC5-6BBF-DC40-8E3A-AFE3151C62B8}"/>
              </a:ext>
            </a:extLst>
          </p:cNvPr>
          <p:cNvSpPr txBox="1"/>
          <p:nvPr/>
        </p:nvSpPr>
        <p:spPr>
          <a:xfrm>
            <a:off x="132309" y="6424024"/>
            <a:ext cx="1715085" cy="400110"/>
          </a:xfrm>
          <a:prstGeom prst="rect">
            <a:avLst/>
          </a:prstGeom>
          <a:noFill/>
        </p:spPr>
        <p:txBody>
          <a:bodyPr wrap="none" rtlCol="0">
            <a:spAutoFit/>
          </a:bodyPr>
          <a:lstStyle/>
          <a:p>
            <a:r>
              <a:rPr lang="en-US" sz="2000" dirty="0"/>
              <a:t>Schmitt (2018)</a:t>
            </a:r>
          </a:p>
        </p:txBody>
      </p:sp>
    </p:spTree>
    <p:extLst>
      <p:ext uri="{BB962C8B-B14F-4D97-AF65-F5344CB8AC3E}">
        <p14:creationId xmlns:p14="http://schemas.microsoft.com/office/powerpoint/2010/main" val="2203340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04440EEA-01A3-7E41-9F47-AEBC72916B41}"/>
              </a:ext>
            </a:extLst>
          </p:cNvPr>
          <p:cNvSpPr>
            <a:spLocks noGrp="1" noChangeArrowheads="1"/>
          </p:cNvSpPr>
          <p:nvPr>
            <p:ph type="title"/>
          </p:nvPr>
        </p:nvSpPr>
        <p:spPr>
          <a:xfrm>
            <a:off x="362308" y="84665"/>
            <a:ext cx="8643669" cy="1141562"/>
          </a:xfrm>
        </p:spPr>
        <p:txBody>
          <a:bodyPr>
            <a:normAutofit fontScale="90000"/>
          </a:bodyPr>
          <a:lstStyle/>
          <a:p>
            <a:pPr algn="l" eaLnBrk="1" hangingPunct="1"/>
            <a:r>
              <a:rPr lang="en-US" altLang="en-US" sz="3600" dirty="0">
                <a:latin typeface="Helvetica" pitchFamily="2" charset="0"/>
              </a:rPr>
              <a:t>The Gulf Stream has a large impact on surface temperature</a:t>
            </a:r>
          </a:p>
        </p:txBody>
      </p:sp>
      <p:pic>
        <p:nvPicPr>
          <p:cNvPr id="35842" name="Picture 4" descr="Image result for gulf stream satellite sea surface temperature">
            <a:extLst>
              <a:ext uri="{FF2B5EF4-FFF2-40B4-BE49-F238E27FC236}">
                <a16:creationId xmlns:a16="http://schemas.microsoft.com/office/drawing/2014/main" id="{97A2052D-118C-4A42-8423-CDFB7365C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911"/>
          <a:stretch>
            <a:fillRect/>
          </a:stretch>
        </p:blipFill>
        <p:spPr bwMode="auto">
          <a:xfrm>
            <a:off x="221379" y="1259456"/>
            <a:ext cx="5791922" cy="545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Image result for gulf stream satellite sea surface temperature">
            <a:extLst>
              <a:ext uri="{FF2B5EF4-FFF2-40B4-BE49-F238E27FC236}">
                <a16:creationId xmlns:a16="http://schemas.microsoft.com/office/drawing/2014/main" id="{3E99327B-E6FF-1242-9005-29ABA2948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015" t="90247" r="1385" b="1875"/>
          <a:stretch>
            <a:fillRect/>
          </a:stretch>
        </p:blipFill>
        <p:spPr bwMode="auto">
          <a:xfrm>
            <a:off x="4572000" y="4413190"/>
            <a:ext cx="42322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C952428-29B2-C64E-914D-B25CC23F2747}"/>
              </a:ext>
            </a:extLst>
          </p:cNvPr>
          <p:cNvSpPr txBox="1"/>
          <p:nvPr/>
        </p:nvSpPr>
        <p:spPr>
          <a:xfrm>
            <a:off x="3622550" y="3429000"/>
            <a:ext cx="2209451" cy="584775"/>
          </a:xfrm>
          <a:prstGeom prst="rect">
            <a:avLst/>
          </a:prstGeom>
          <a:noFill/>
        </p:spPr>
        <p:txBody>
          <a:bodyPr wrap="none" rtlCol="0">
            <a:spAutoFit/>
          </a:bodyPr>
          <a:lstStyle/>
          <a:p>
            <a:r>
              <a:rPr lang="en-US" sz="3200" b="1" dirty="0"/>
              <a:t>Gulf Stream</a:t>
            </a:r>
          </a:p>
        </p:txBody>
      </p:sp>
      <p:cxnSp>
        <p:nvCxnSpPr>
          <p:cNvPr id="4" name="Straight Arrow Connector 3">
            <a:extLst>
              <a:ext uri="{FF2B5EF4-FFF2-40B4-BE49-F238E27FC236}">
                <a16:creationId xmlns:a16="http://schemas.microsoft.com/office/drawing/2014/main" id="{B63F9A6B-B56D-E44D-A166-610219C1232B}"/>
              </a:ext>
            </a:extLst>
          </p:cNvPr>
          <p:cNvCxnSpPr>
            <a:cxnSpLocks/>
          </p:cNvCxnSpPr>
          <p:nvPr/>
        </p:nvCxnSpPr>
        <p:spPr>
          <a:xfrm flipH="1" flipV="1">
            <a:off x="2932981" y="3189162"/>
            <a:ext cx="655062" cy="479676"/>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90666D3-09D6-2B49-8862-ACB576787365}"/>
              </a:ext>
            </a:extLst>
          </p:cNvPr>
          <p:cNvSpPr txBox="1"/>
          <p:nvPr/>
        </p:nvSpPr>
        <p:spPr>
          <a:xfrm>
            <a:off x="8121111" y="6261316"/>
            <a:ext cx="703975" cy="369332"/>
          </a:xfrm>
          <a:prstGeom prst="rect">
            <a:avLst/>
          </a:prstGeom>
          <a:noFill/>
        </p:spPr>
        <p:txBody>
          <a:bodyPr wrap="none" rtlCol="0">
            <a:spAutoFit/>
          </a:bodyPr>
          <a:lstStyle/>
          <a:p>
            <a:r>
              <a:rPr lang="en-US" dirty="0"/>
              <a:t>NASA</a:t>
            </a:r>
          </a:p>
        </p:txBody>
      </p:sp>
    </p:spTree>
    <p:extLst>
      <p:ext uri="{BB962C8B-B14F-4D97-AF65-F5344CB8AC3E}">
        <p14:creationId xmlns:p14="http://schemas.microsoft.com/office/powerpoint/2010/main" val="1786291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8" descr="C:\Documents and Settings\Ray\My Documents\classes\Meteo 451\chapters\intro\sfcairtzonanom.png">
            <a:extLst>
              <a:ext uri="{FF2B5EF4-FFF2-40B4-BE49-F238E27FC236}">
                <a16:creationId xmlns:a16="http://schemas.microsoft.com/office/drawing/2014/main" id="{20660F41-225F-CF4C-86D3-E6C5EF82F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38" t="36584" r="2882" b="36932"/>
          <a:stretch>
            <a:fillRect/>
          </a:stretch>
        </p:blipFill>
        <p:spPr bwMode="auto">
          <a:xfrm>
            <a:off x="242888" y="2486025"/>
            <a:ext cx="86582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9">
            <a:extLst>
              <a:ext uri="{FF2B5EF4-FFF2-40B4-BE49-F238E27FC236}">
                <a16:creationId xmlns:a16="http://schemas.microsoft.com/office/drawing/2014/main" id="{BC308E99-830E-3F42-8B1E-0B6977ED2EDF}"/>
              </a:ext>
            </a:extLst>
          </p:cNvPr>
          <p:cNvSpPr txBox="1">
            <a:spLocks noChangeArrowheads="1"/>
          </p:cNvSpPr>
          <p:nvPr/>
        </p:nvSpPr>
        <p:spPr bwMode="auto">
          <a:xfrm>
            <a:off x="190500" y="2057400"/>
            <a:ext cx="876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altLang="x-none" dirty="0">
                <a:latin typeface="Helvetica" charset="0"/>
              </a:rPr>
              <a:t>Departure of air temperature from its longitudinal (east–west) average (</a:t>
            </a:r>
            <a:r>
              <a:rPr lang="en-US" altLang="x-none" baseline="30000" dirty="0" err="1">
                <a:latin typeface="Helvetica" charset="0"/>
              </a:rPr>
              <a:t>o</a:t>
            </a:r>
            <a:r>
              <a:rPr lang="en-US" altLang="x-none" dirty="0" err="1">
                <a:latin typeface="Helvetica" charset="0"/>
              </a:rPr>
              <a:t>C</a:t>
            </a:r>
            <a:r>
              <a:rPr lang="en-US" altLang="x-none" dirty="0">
                <a:latin typeface="Helvetica" charset="0"/>
              </a:rPr>
              <a:t>) </a:t>
            </a:r>
          </a:p>
        </p:txBody>
      </p:sp>
      <p:pic>
        <p:nvPicPr>
          <p:cNvPr id="34819" name="Picture 8" descr="C:\Documents and Settings\Ray\My Documents\classes\Meteo 451\chapters\intro\sfcairtzonanom.png">
            <a:extLst>
              <a:ext uri="{FF2B5EF4-FFF2-40B4-BE49-F238E27FC236}">
                <a16:creationId xmlns:a16="http://schemas.microsoft.com/office/drawing/2014/main" id="{620B9F2C-C5E1-304F-80ED-F73058D8F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98" t="78448" r="7072" b="13736"/>
          <a:stretch>
            <a:fillRect/>
          </a:stretch>
        </p:blipFill>
        <p:spPr bwMode="auto">
          <a:xfrm>
            <a:off x="504825" y="4495800"/>
            <a:ext cx="81343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2">
            <a:extLst>
              <a:ext uri="{FF2B5EF4-FFF2-40B4-BE49-F238E27FC236}">
                <a16:creationId xmlns:a16="http://schemas.microsoft.com/office/drawing/2014/main" id="{5CAF6E09-E33D-2A4E-926F-67BFDA03E6FA}"/>
              </a:ext>
            </a:extLst>
          </p:cNvPr>
          <p:cNvSpPr txBox="1">
            <a:spLocks noChangeArrowheads="1"/>
          </p:cNvSpPr>
          <p:nvPr/>
        </p:nvSpPr>
        <p:spPr bwMode="auto">
          <a:xfrm>
            <a:off x="258793" y="395377"/>
            <a:ext cx="8695426"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0"/>
              </a:spcBef>
              <a:buFontTx/>
              <a:buNone/>
            </a:pPr>
            <a:r>
              <a:rPr lang="en-US" altLang="en-US" sz="3600" dirty="0">
                <a:latin typeface="Helvetica" pitchFamily="2" charset="0"/>
              </a:rPr>
              <a:t>The Gulf Stream keeps Northern Europe relatively warm</a:t>
            </a:r>
          </a:p>
        </p:txBody>
      </p:sp>
      <p:sp>
        <p:nvSpPr>
          <p:cNvPr id="2" name="Rectangle 1">
            <a:extLst>
              <a:ext uri="{FF2B5EF4-FFF2-40B4-BE49-F238E27FC236}">
                <a16:creationId xmlns:a16="http://schemas.microsoft.com/office/drawing/2014/main" id="{8CC4DC83-06BF-374C-9C05-ABB94A579F33}"/>
              </a:ext>
            </a:extLst>
          </p:cNvPr>
          <p:cNvSpPr/>
          <p:nvPr/>
        </p:nvSpPr>
        <p:spPr>
          <a:xfrm>
            <a:off x="1104900" y="5198853"/>
            <a:ext cx="6934200" cy="369332"/>
          </a:xfrm>
          <a:prstGeom prst="rect">
            <a:avLst/>
          </a:prstGeom>
        </p:spPr>
        <p:txBody>
          <a:bodyPr>
            <a:spAutoFit/>
          </a:bodyPr>
          <a:lstStyle/>
          <a:p>
            <a:pPr algn="ctr">
              <a:defRPr/>
            </a:pPr>
            <a:r>
              <a:rPr lang="en-US" dirty="0">
                <a:latin typeface="+mn-lt"/>
              </a:rPr>
              <a:t>1968–1996 average. From the NCEP reanalysis atlas.</a:t>
            </a:r>
          </a:p>
        </p:txBody>
      </p:sp>
    </p:spTree>
    <p:extLst>
      <p:ext uri="{BB962C8B-B14F-4D97-AF65-F5344CB8AC3E}">
        <p14:creationId xmlns:p14="http://schemas.microsoft.com/office/powerpoint/2010/main" val="3546340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62E28B-65F8-064F-9537-1A37B9E16FF7}"/>
              </a:ext>
            </a:extLst>
          </p:cNvPr>
          <p:cNvSpPr txBox="1">
            <a:spLocks noChangeArrowheads="1"/>
          </p:cNvSpPr>
          <p:nvPr/>
        </p:nvSpPr>
        <p:spPr>
          <a:xfrm>
            <a:off x="155275" y="152400"/>
            <a:ext cx="8074325"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3600"/>
              <a:t>Most of the heat from global warming is going into the ocean</a:t>
            </a:r>
            <a:endParaRPr lang="en-US" altLang="en-US" sz="3600" dirty="0"/>
          </a:p>
        </p:txBody>
      </p:sp>
      <p:sp>
        <p:nvSpPr>
          <p:cNvPr id="5" name="TextBox 3">
            <a:extLst>
              <a:ext uri="{FF2B5EF4-FFF2-40B4-BE49-F238E27FC236}">
                <a16:creationId xmlns:a16="http://schemas.microsoft.com/office/drawing/2014/main" id="{E2E2AFCE-5138-9445-B6F8-338C297188EE}"/>
              </a:ext>
            </a:extLst>
          </p:cNvPr>
          <p:cNvSpPr txBox="1">
            <a:spLocks noChangeArrowheads="1"/>
          </p:cNvSpPr>
          <p:nvPr/>
        </p:nvSpPr>
        <p:spPr bwMode="auto">
          <a:xfrm>
            <a:off x="171768" y="6293803"/>
            <a:ext cx="454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dirty="0" err="1">
                <a:solidFill>
                  <a:srgbClr val="000000"/>
                </a:solidFill>
                <a:latin typeface="Calibri" panose="020F0502020204030204" pitchFamily="34" charset="0"/>
              </a:rPr>
              <a:t>skepticalscience.com</a:t>
            </a:r>
            <a:r>
              <a:rPr lang="en-US" altLang="en-US" sz="1800" dirty="0">
                <a:solidFill>
                  <a:srgbClr val="000000"/>
                </a:solidFill>
                <a:latin typeface="Calibri" panose="020F0502020204030204" pitchFamily="34" charset="0"/>
              </a:rPr>
              <a:t> after Church et al. (2011)</a:t>
            </a:r>
          </a:p>
        </p:txBody>
      </p:sp>
      <p:pic>
        <p:nvPicPr>
          <p:cNvPr id="6" name="Picture 6" descr="https://static.skepticalscience.com/graphics/Total_Heat_Content_2011.jpg">
            <a:extLst>
              <a:ext uri="{FF2B5EF4-FFF2-40B4-BE49-F238E27FC236}">
                <a16:creationId xmlns:a16="http://schemas.microsoft.com/office/drawing/2014/main" id="{594BF423-D2F1-6146-829D-0B9CD304A9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3" t="823" r="1002" b="6306"/>
          <a:stretch/>
        </p:blipFill>
        <p:spPr bwMode="auto">
          <a:xfrm>
            <a:off x="2913063" y="1485899"/>
            <a:ext cx="5716587" cy="42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87951F4A-A1A0-544C-B4E8-23E9C72370D7}"/>
              </a:ext>
            </a:extLst>
          </p:cNvPr>
          <p:cNvSpPr txBox="1">
            <a:spLocks noChangeArrowheads="1"/>
          </p:cNvSpPr>
          <p:nvPr/>
        </p:nvSpPr>
        <p:spPr bwMode="auto">
          <a:xfrm>
            <a:off x="2667000" y="5791200"/>
            <a:ext cx="6589713" cy="400050"/>
          </a:xfrm>
          <a:prstGeom prst="rect">
            <a:avLst/>
          </a:prstGeom>
          <a:no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a:solidFill>
                  <a:srgbClr val="000000"/>
                </a:solidFill>
                <a:latin typeface="Calibri" panose="020F0502020204030204" pitchFamily="34" charset="0"/>
              </a:rPr>
              <a:t>1960          1970           1980           1990          2000           2010</a:t>
            </a:r>
          </a:p>
        </p:txBody>
      </p:sp>
      <p:sp>
        <p:nvSpPr>
          <p:cNvPr id="8" name="TextBox 5">
            <a:extLst>
              <a:ext uri="{FF2B5EF4-FFF2-40B4-BE49-F238E27FC236}">
                <a16:creationId xmlns:a16="http://schemas.microsoft.com/office/drawing/2014/main" id="{D45459B0-D7F3-6A4A-9FBA-9435E7375060}"/>
              </a:ext>
            </a:extLst>
          </p:cNvPr>
          <p:cNvSpPr txBox="1">
            <a:spLocks noChangeArrowheads="1"/>
          </p:cNvSpPr>
          <p:nvPr/>
        </p:nvSpPr>
        <p:spPr bwMode="auto">
          <a:xfrm>
            <a:off x="249686" y="2784895"/>
            <a:ext cx="2057400" cy="1570038"/>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solidFill>
                  <a:srgbClr val="000000"/>
                </a:solidFill>
                <a:latin typeface="Calibri" panose="020F0502020204030204" pitchFamily="34" charset="0"/>
              </a:rPr>
              <a:t>Change in total heat content since 1961 (10</a:t>
            </a:r>
            <a:r>
              <a:rPr lang="en-US" altLang="en-US" baseline="30000" dirty="0">
                <a:solidFill>
                  <a:srgbClr val="000000"/>
                </a:solidFill>
                <a:latin typeface="Calibri" panose="020F0502020204030204" pitchFamily="34" charset="0"/>
              </a:rPr>
              <a:t>21</a:t>
            </a:r>
            <a:r>
              <a:rPr lang="en-US" altLang="en-US" dirty="0">
                <a:solidFill>
                  <a:srgbClr val="000000"/>
                </a:solidFill>
                <a:latin typeface="Calibri" panose="020F0502020204030204" pitchFamily="34" charset="0"/>
              </a:rPr>
              <a:t> Joules)</a:t>
            </a:r>
          </a:p>
        </p:txBody>
      </p:sp>
      <p:sp>
        <p:nvSpPr>
          <p:cNvPr id="9" name="TextBox 6">
            <a:extLst>
              <a:ext uri="{FF2B5EF4-FFF2-40B4-BE49-F238E27FC236}">
                <a16:creationId xmlns:a16="http://schemas.microsoft.com/office/drawing/2014/main" id="{515F148C-C809-CD4C-8213-43CB2FF8200C}"/>
              </a:ext>
            </a:extLst>
          </p:cNvPr>
          <p:cNvSpPr txBox="1">
            <a:spLocks noChangeArrowheads="1"/>
          </p:cNvSpPr>
          <p:nvPr/>
        </p:nvSpPr>
        <p:spPr bwMode="auto">
          <a:xfrm>
            <a:off x="1905000" y="2133600"/>
            <a:ext cx="914400" cy="400050"/>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2000">
                <a:solidFill>
                  <a:srgbClr val="000000"/>
                </a:solidFill>
                <a:latin typeface="Calibri" panose="020F0502020204030204" pitchFamily="34" charset="0"/>
              </a:rPr>
              <a:t>200</a:t>
            </a:r>
          </a:p>
        </p:txBody>
      </p:sp>
      <p:sp>
        <p:nvSpPr>
          <p:cNvPr id="10" name="TextBox 8">
            <a:extLst>
              <a:ext uri="{FF2B5EF4-FFF2-40B4-BE49-F238E27FC236}">
                <a16:creationId xmlns:a16="http://schemas.microsoft.com/office/drawing/2014/main" id="{ED534DBB-830E-9645-ACB1-7BFB79CB4D72}"/>
              </a:ext>
            </a:extLst>
          </p:cNvPr>
          <p:cNvSpPr txBox="1">
            <a:spLocks noChangeArrowheads="1"/>
          </p:cNvSpPr>
          <p:nvPr/>
        </p:nvSpPr>
        <p:spPr bwMode="auto">
          <a:xfrm>
            <a:off x="1981200" y="3733800"/>
            <a:ext cx="914400" cy="400050"/>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2000">
                <a:solidFill>
                  <a:srgbClr val="000000"/>
                </a:solidFill>
                <a:latin typeface="Calibri" panose="020F0502020204030204" pitchFamily="34" charset="0"/>
              </a:rPr>
              <a:t>100</a:t>
            </a:r>
          </a:p>
        </p:txBody>
      </p:sp>
      <p:sp>
        <p:nvSpPr>
          <p:cNvPr id="11" name="TextBox 9">
            <a:extLst>
              <a:ext uri="{FF2B5EF4-FFF2-40B4-BE49-F238E27FC236}">
                <a16:creationId xmlns:a16="http://schemas.microsoft.com/office/drawing/2014/main" id="{68A3FB10-78DD-E049-91F3-55EB5E462CA9}"/>
              </a:ext>
            </a:extLst>
          </p:cNvPr>
          <p:cNvSpPr txBox="1">
            <a:spLocks noChangeArrowheads="1"/>
          </p:cNvSpPr>
          <p:nvPr/>
        </p:nvSpPr>
        <p:spPr bwMode="auto">
          <a:xfrm>
            <a:off x="1905000" y="5257800"/>
            <a:ext cx="914400" cy="400050"/>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2000">
                <a:solidFill>
                  <a:srgbClr val="000000"/>
                </a:solidFill>
                <a:latin typeface="Calibri" panose="020F0502020204030204" pitchFamily="34" charset="0"/>
              </a:rPr>
              <a:t>0</a:t>
            </a:r>
          </a:p>
        </p:txBody>
      </p:sp>
    </p:spTree>
    <p:extLst>
      <p:ext uri="{BB962C8B-B14F-4D97-AF65-F5344CB8AC3E}">
        <p14:creationId xmlns:p14="http://schemas.microsoft.com/office/powerpoint/2010/main" val="57764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5122</TotalTime>
  <Words>3468</Words>
  <Application>Microsoft Office PowerPoint</Application>
  <PresentationFormat>On-screen Show (4:3)</PresentationFormat>
  <Paragraphs>228</Paragraphs>
  <Slides>49</Slides>
  <Notes>30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Outline</vt:lpstr>
      <vt:lpstr>The ocean’s role in the climate system</vt:lpstr>
      <vt:lpstr>PowerPoint Presentation</vt:lpstr>
      <vt:lpstr>The seasonal temperature range (temperature of warmest month minus temperature of coldest month) is much smaller over the ocean than over land</vt:lpstr>
      <vt:lpstr>PowerPoint Presentation</vt:lpstr>
      <vt:lpstr>The Gulf Stream has a large impact on surface temperature</vt:lpstr>
      <vt:lpstr>PowerPoint Presentation</vt:lpstr>
      <vt:lpstr>PowerPoint Presentation</vt:lpstr>
      <vt:lpstr>PowerPoint Presentation</vt:lpstr>
      <vt:lpstr>CO2 and Water</vt:lpstr>
      <vt:lpstr>Storage of anthropogenic CO2 in the ocean</vt:lpstr>
      <vt:lpstr>Global carbon budget (2009–2018)</vt:lpstr>
      <vt:lpstr>Impacts of anthropogenic CO2 emissions on the ocean</vt:lpstr>
      <vt:lpstr>Sea level is accelerating</vt:lpstr>
      <vt:lpstr>“Sunny day” flooding in Miami</vt:lpstr>
      <vt:lpstr>PowerPoint Presentation</vt:lpstr>
      <vt:lpstr>Corals bleach—lose their symbiotic algae—when they are stressed</vt:lpstr>
      <vt:lpstr>Warming causes bleaching</vt:lpstr>
      <vt:lpstr>Massive coral bleaching occurred during 2014–2017</vt:lpstr>
      <vt:lpstr>PowerPoint Presentation</vt:lpstr>
      <vt:lpstr>PowerPoint Presentation</vt:lpstr>
      <vt:lpstr>CO2 and Water</vt:lpstr>
      <vt:lpstr>pH in the Northern Hemisphere subtropical ocean (note: pH = –log[H+])</vt:lpstr>
      <vt:lpstr>Future climate scenarios</vt:lpstr>
      <vt:lpstr>Three possible emissions futures …</vt:lpstr>
      <vt:lpstr>… lead to very different climate futures</vt:lpstr>
      <vt:lpstr>Simulated changes in global-mean sea level</vt:lpstr>
      <vt:lpstr>Simulated changes in surface ocean pH</vt:lpstr>
      <vt:lpstr>PowerPoint Presentation</vt:lpstr>
      <vt:lpstr>Solutions</vt:lpstr>
      <vt:lpstr>The cost to install solar has plummeted</vt:lpstr>
      <vt:lpstr>PowerPoint Presentation</vt:lpstr>
      <vt:lpstr>PowerPoint Presentation</vt:lpstr>
      <vt:lpstr>PowerPoint Presentation</vt:lpstr>
      <vt:lpstr>What you can do</vt:lpstr>
      <vt:lpstr>PowerPoint Presentation</vt:lpstr>
      <vt:lpstr>PowerPoint Presentation</vt:lpstr>
      <vt:lpstr>PowerPoint Presentation</vt:lpstr>
      <vt:lpstr>PowerPoint Presentation</vt:lpstr>
      <vt:lpstr>Past environmental successes</vt:lpstr>
      <vt:lpstr>“Smog episodes”</vt:lpstr>
      <vt:lpstr>This is happening much less often than it used to because …</vt:lpstr>
      <vt:lpstr>PowerPoint Presentation</vt:lpstr>
      <vt:lpstr>Good news: the ozone hole is shrinking!</vt:lpstr>
      <vt:lpstr>Why? Because levels of (human-produced) chlorofluorcarbons are dropping. </vt:lpstr>
      <vt:lpstr>PowerPoint Presentation</vt:lpstr>
      <vt:lpstr>Take-home messages</vt:lpstr>
      <vt:lpstr>References</vt:lpstr>
    </vt:vector>
  </TitlesOfParts>
  <Company>PSU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Action on climate change</dc:title>
  <dc:creator>Raymond Najjar</dc:creator>
  <cp:lastModifiedBy>Najjar Jr., Raymond Gabriel</cp:lastModifiedBy>
  <cp:revision>317</cp:revision>
  <cp:lastPrinted>2019-05-09T17:39:11Z</cp:lastPrinted>
  <dcterms:created xsi:type="dcterms:W3CDTF">2016-01-24T21:29:31Z</dcterms:created>
  <dcterms:modified xsi:type="dcterms:W3CDTF">2021-01-13T16:49:43Z</dcterms:modified>
</cp:coreProperties>
</file>