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59" r:id="rId5"/>
    <p:sldId id="266" r:id="rId6"/>
    <p:sldId id="258" r:id="rId7"/>
    <p:sldId id="262" r:id="rId8"/>
    <p:sldId id="263" r:id="rId9"/>
    <p:sldId id="264" r:id="rId10"/>
    <p:sldId id="260" r:id="rId11"/>
    <p:sldId id="261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43"/>
  </p:normalViewPr>
  <p:slideViewPr>
    <p:cSldViewPr snapToGrid="0" snapToObjects="1">
      <p:cViewPr varScale="1">
        <p:scale>
          <a:sx n="126" d="100"/>
          <a:sy n="126" d="100"/>
        </p:scale>
        <p:origin x="8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6D058-5F7C-D64A-8732-EFF51E4904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37B7B-5817-874C-A0B6-16848ECA1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8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000" dirty="0">
                <a:solidFill>
                  <a:schemeClr val="dk1"/>
                </a:solidFill>
              </a:rPr>
              <a:t>Image source: www.cop21paris.org/</a:t>
            </a:r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6118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800" dirty="0"/>
              <a:t>Image source (awaiting approval): http://</a:t>
            </a:r>
            <a:r>
              <a:rPr lang="en-US" sz="800" dirty="0" err="1"/>
              <a:t>www.ambafrance-nz.org</a:t>
            </a:r>
            <a:r>
              <a:rPr lang="en-US" sz="800" dirty="0"/>
              <a:t>/2015-Paris-Climate-Conference</a:t>
            </a:r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00464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800" dirty="0">
                <a:solidFill>
                  <a:schemeClr val="dk1"/>
                </a:solidFill>
              </a:rPr>
              <a:t>Image from </a:t>
            </a:r>
            <a:r>
              <a:rPr lang="en-US" sz="800" dirty="0" err="1">
                <a:solidFill>
                  <a:schemeClr val="dk1"/>
                </a:solidFill>
              </a:rPr>
              <a:t>www.logo-kid.com</a:t>
            </a:r>
            <a:r>
              <a:rPr lang="en-US" sz="800" dirty="0">
                <a:solidFill>
                  <a:schemeClr val="dk1"/>
                </a:solidFill>
              </a:rPr>
              <a:t> &amp; cop21paris.org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73885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3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6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2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8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1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1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6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0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2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D76E0-F2CD-1343-B8EE-6CEFFB765EC5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64375-9228-974E-92EB-72F81087F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0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749"/>
            <a:ext cx="7772400" cy="1470025"/>
          </a:xfrm>
        </p:spPr>
        <p:txBody>
          <a:bodyPr/>
          <a:lstStyle/>
          <a:p>
            <a:r>
              <a:rPr lang="en-US" dirty="0"/>
              <a:t>Five actions on climate change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899"/>
            <a:ext cx="6400800" cy="2321226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tx1"/>
                </a:solidFill>
              </a:rPr>
              <a:t>Raymond </a:t>
            </a:r>
            <a:r>
              <a:rPr lang="en-US" dirty="0">
                <a:solidFill>
                  <a:schemeClr val="tx1"/>
                </a:solidFill>
              </a:rPr>
              <a:t>Najjar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Good Shepherd Catholic Church</a:t>
            </a:r>
          </a:p>
          <a:p>
            <a:r>
              <a:rPr lang="en-US" dirty="0">
                <a:solidFill>
                  <a:schemeClr val="tx1"/>
                </a:solidFill>
              </a:rPr>
              <a:t>January 24, 2016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852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Support national efforts to reduce greenhouse gas emissions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Three examples:</a:t>
            </a:r>
          </a:p>
          <a:p>
            <a:pPr marL="514350" indent="-514350">
              <a:buAutoNum type="arabicParenBoth"/>
            </a:pPr>
            <a:r>
              <a:rPr lang="en-US" dirty="0"/>
              <a:t>The Clean Power Plan</a:t>
            </a:r>
          </a:p>
          <a:p>
            <a:pPr marL="514350" indent="-514350">
              <a:buAutoNum type="arabicParenBoth"/>
            </a:pPr>
            <a:r>
              <a:rPr lang="en-US" dirty="0"/>
              <a:t>Efficiency standards for cars and appliances</a:t>
            </a:r>
          </a:p>
          <a:p>
            <a:pPr marL="514350" indent="-514350">
              <a:buAutoNum type="arabicParenBoth"/>
            </a:pPr>
            <a:r>
              <a:rPr lang="en-US" dirty="0"/>
              <a:t>A tax on carbon or a cap on emissions (see Citizen’s Climate Lobby; State College Chapter Leader is Sylvia Neely, </a:t>
            </a:r>
            <a:r>
              <a:rPr lang="en-US" dirty="0" err="1"/>
              <a:t>sneelypa@gmail.com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752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Reduce your carbon emissions at home and in daily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My two favorites:</a:t>
            </a:r>
          </a:p>
          <a:p>
            <a:pPr marL="514350" indent="-514350">
              <a:buAutoNum type="arabicParenBoth"/>
            </a:pPr>
            <a:r>
              <a:rPr lang="en-US" dirty="0"/>
              <a:t>Get an energy audit to guide home energy improvements—saves money and energy</a:t>
            </a:r>
          </a:p>
          <a:p>
            <a:pPr marL="514350" indent="-514350">
              <a:buAutoNum type="arabicParenBoth"/>
            </a:pPr>
            <a:r>
              <a:rPr lang="en-US" dirty="0"/>
              <a:t>Purchase electricity from renewable sources; prices are very competitive. Go to </a:t>
            </a:r>
            <a:r>
              <a:rPr lang="en-US" dirty="0" err="1"/>
              <a:t>papowerswitch.com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061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Interfaith Power and 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great resource on climate change action</a:t>
            </a:r>
          </a:p>
          <a:p>
            <a:r>
              <a:rPr lang="en-US" dirty="0"/>
              <a:t>A national organization</a:t>
            </a:r>
          </a:p>
          <a:p>
            <a:r>
              <a:rPr lang="en-US" dirty="0"/>
              <a:t>PA details</a:t>
            </a:r>
          </a:p>
          <a:p>
            <a:pPr lvl="1"/>
            <a:r>
              <a:rPr lang="en-US" i="1" dirty="0" err="1"/>
              <a:t>paipl.org</a:t>
            </a:r>
            <a:r>
              <a:rPr lang="en-US" i="1" dirty="0"/>
              <a:t>, </a:t>
            </a:r>
            <a:r>
              <a:rPr lang="en-US" dirty="0"/>
              <a:t>PA-IPL on Facebook </a:t>
            </a:r>
          </a:p>
          <a:p>
            <a:pPr lvl="1"/>
            <a:r>
              <a:rPr lang="en-US" dirty="0"/>
              <a:t>Program Director: Cricket </a:t>
            </a:r>
            <a:r>
              <a:rPr lang="en-US" dirty="0" err="1"/>
              <a:t>Eccleston</a:t>
            </a:r>
            <a:r>
              <a:rPr lang="en-US" dirty="0"/>
              <a:t> Hunter, </a:t>
            </a:r>
            <a:r>
              <a:rPr lang="en-US" dirty="0" err="1"/>
              <a:t>chunter@paipl.org</a:t>
            </a:r>
            <a:r>
              <a:rPr lang="en-US" dirty="0"/>
              <a:t>, 814-404-3534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pic>
        <p:nvPicPr>
          <p:cNvPr id="4" name="Picture 3" descr="C:\Users\Alison\Downloads\IPL_banne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06" y="5276895"/>
            <a:ext cx="8493593" cy="132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90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Remind yourself and others of past successes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solved big environmental problems before</a:t>
            </a:r>
          </a:p>
          <a:p>
            <a:r>
              <a:rPr lang="en-US" dirty="0"/>
              <a:t>Just a few past successes: dramatic improvements in</a:t>
            </a:r>
          </a:p>
          <a:p>
            <a:pPr lvl="1"/>
            <a:r>
              <a:rPr lang="en-US" dirty="0"/>
              <a:t>U.S. air quality (Clean Air Act)</a:t>
            </a:r>
          </a:p>
          <a:p>
            <a:pPr lvl="1"/>
            <a:r>
              <a:rPr lang="en-US" dirty="0"/>
              <a:t>U.S. water quality (Clean Water Act)</a:t>
            </a:r>
          </a:p>
          <a:p>
            <a:pPr lvl="1"/>
            <a:r>
              <a:rPr lang="en-US" dirty="0"/>
              <a:t>Ozone layer (Montreal Protocol)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08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096962"/>
          </a:xfrm>
        </p:spPr>
        <p:txBody>
          <a:bodyPr>
            <a:normAutofit fontScale="90000"/>
          </a:bodyPr>
          <a:lstStyle/>
          <a:p>
            <a:r>
              <a:rPr lang="en-US" dirty="0"/>
              <a:t>Emissions of CFCs and other ozone-depleting substances (ODSs)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885639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6200000">
            <a:off x="2590800" y="3733799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33600" y="4190999"/>
            <a:ext cx="2362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1974: CFC ozone depletion hypothesis</a:t>
            </a:r>
          </a:p>
        </p:txBody>
      </p:sp>
      <p:sp>
        <p:nvSpPr>
          <p:cNvPr id="8" name="Right Arrow 7"/>
          <p:cNvSpPr/>
          <p:nvPr/>
        </p:nvSpPr>
        <p:spPr>
          <a:xfrm rot="5400000">
            <a:off x="4267200" y="2362199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48200" y="2209799"/>
            <a:ext cx="2743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1987: Montreal Protocol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3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Don’t be discouraged by contrarians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warming is real, it’s serious, it’s us, and we can do something about it</a:t>
            </a:r>
          </a:p>
          <a:p>
            <a:r>
              <a:rPr lang="en-US" dirty="0"/>
              <a:t>There are persistent efforts to cast doubt on solid science (read/see “Merchants of Doubt”)</a:t>
            </a:r>
          </a:p>
        </p:txBody>
      </p:sp>
    </p:spTree>
    <p:extLst>
      <p:ext uri="{BB962C8B-B14F-4D97-AF65-F5344CB8AC3E}">
        <p14:creationId xmlns:p14="http://schemas.microsoft.com/office/powerpoint/2010/main" val="186782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439" r="3357"/>
          <a:stretch/>
        </p:blipFill>
        <p:spPr>
          <a:xfrm>
            <a:off x="682549" y="1268202"/>
            <a:ext cx="7906624" cy="50899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019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/>
              <a:t>Earth’s mean temperature change over the past 135 years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925" y="1406562"/>
            <a:ext cx="68254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 </a:t>
            </a:r>
            <a:r>
              <a:rPr lang="en-US" sz="2400" baseline="30000" dirty="0" err="1"/>
              <a:t>o</a:t>
            </a:r>
            <a:r>
              <a:rPr lang="en-US" sz="2400" dirty="0" err="1"/>
              <a:t>C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461451" y="4163001"/>
            <a:ext cx="65985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0 </a:t>
            </a:r>
            <a:r>
              <a:rPr lang="en-US" sz="2400" baseline="30000" dirty="0" err="1"/>
              <a:t>o</a:t>
            </a:r>
            <a:r>
              <a:rPr lang="en-US" sz="2400" dirty="0" err="1"/>
              <a:t>F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461451" y="2693415"/>
            <a:ext cx="68254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1 </a:t>
            </a:r>
            <a:r>
              <a:rPr lang="en-US" sz="2400" baseline="30000" dirty="0" err="1"/>
              <a:t>o</a:t>
            </a:r>
            <a:r>
              <a:rPr lang="en-US" sz="2400" dirty="0" err="1"/>
              <a:t>F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83091" y="4163001"/>
            <a:ext cx="68254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0 </a:t>
            </a:r>
            <a:r>
              <a:rPr lang="en-US" sz="2400" baseline="30000" dirty="0" err="1"/>
              <a:t>o</a:t>
            </a:r>
            <a:r>
              <a:rPr lang="en-US" sz="2400" dirty="0" err="1"/>
              <a:t>C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99500" y="2028226"/>
            <a:ext cx="3757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2015 was  the warmest year on record by a large margin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057264" y="2028226"/>
            <a:ext cx="1230765" cy="263230"/>
          </a:xfrm>
          <a:prstGeom prst="straightConnector1">
            <a:avLst/>
          </a:prstGeom>
          <a:ln w="7302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95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Support international climate treaties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global problem and needs global solutions</a:t>
            </a:r>
          </a:p>
          <a:p>
            <a:r>
              <a:rPr lang="en-US" dirty="0"/>
              <a:t>The developed and undeveloped world need to be involved in solutions</a:t>
            </a:r>
          </a:p>
          <a:p>
            <a:r>
              <a:rPr lang="en-US" dirty="0"/>
              <a:t>The recent Paris conference was a critical step in the right direction</a:t>
            </a:r>
          </a:p>
        </p:txBody>
      </p:sp>
    </p:spTree>
    <p:extLst>
      <p:ext uri="{BB962C8B-B14F-4D97-AF65-F5344CB8AC3E}">
        <p14:creationId xmlns:p14="http://schemas.microsoft.com/office/powerpoint/2010/main" val="150954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 l="6367" r="539"/>
          <a:stretch/>
        </p:blipFill>
        <p:spPr>
          <a:xfrm>
            <a:off x="0" y="0"/>
            <a:ext cx="9144000" cy="691049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>
            <a:off x="258328" y="1388208"/>
            <a:ext cx="8309303" cy="142587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lIns="35700" tIns="35700" rIns="35700" bIns="3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rgbClr val="0066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108" y="214312"/>
            <a:ext cx="7661700" cy="104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" name="Shape 91"/>
          <p:cNvCxnSpPr/>
          <p:nvPr/>
        </p:nvCxnSpPr>
        <p:spPr>
          <a:xfrm rot="10800000" flipH="1">
            <a:off x="355564" y="6375496"/>
            <a:ext cx="8411700" cy="299"/>
          </a:xfrm>
          <a:prstGeom prst="straightConnector1">
            <a:avLst/>
          </a:prstGeom>
          <a:blipFill rotWithShape="0">
            <a:blip r:embed="rId5">
              <a:alphaModFix/>
            </a:blip>
            <a:tile tx="0" ty="-74" sx="99997" sy="99997" flip="none" algn="tl"/>
          </a:blipFill>
          <a:ln w="12700" cap="flat" cmpd="sng">
            <a:solidFill>
              <a:srgbClr val="006699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92" name="Shape 9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695" y="6507162"/>
            <a:ext cx="1143000" cy="27929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/>
          <p:nvPr/>
        </p:nvSpPr>
        <p:spPr>
          <a:xfrm>
            <a:off x="586741" y="203268"/>
            <a:ext cx="7406699" cy="118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5785175" y="4413575"/>
            <a:ext cx="7822199" cy="91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5567875" y="4440725"/>
            <a:ext cx="2851800" cy="184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 txBox="1"/>
          <p:nvPr/>
        </p:nvSpPr>
        <p:spPr>
          <a:xfrm>
            <a:off x="769400" y="474925"/>
            <a:ext cx="7722300" cy="142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7" name="Shape 9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0"/>
            <a:ext cx="9143999" cy="2911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/>
          <p:nvPr/>
        </p:nvSpPr>
        <p:spPr>
          <a:xfrm>
            <a:off x="586741" y="3063800"/>
            <a:ext cx="7832934" cy="175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 dirty="0">
                <a:latin typeface="Calibri"/>
                <a:ea typeface="Calibri"/>
                <a:cs typeface="Calibri"/>
                <a:sym typeface="Calibri"/>
              </a:rPr>
              <a:t>Paris Climate Conference 2015 (COP21)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21</a:t>
            </a:r>
            <a:r>
              <a:rPr lang="en-US" sz="3200" baseline="30000" dirty="0"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 session of the Conference of the Parties to the United Nations Framework Convention on Climate Change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7095475" y="6312750"/>
            <a:ext cx="1889999" cy="27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800"/>
              <a:t>Source:  COP21 Paris</a:t>
            </a:r>
          </a:p>
        </p:txBody>
      </p:sp>
    </p:spTree>
    <p:extLst>
      <p:ext uri="{BB962C8B-B14F-4D97-AF65-F5344CB8AC3E}">
        <p14:creationId xmlns:p14="http://schemas.microsoft.com/office/powerpoint/2010/main" val="319805092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l="6367" r="539"/>
          <a:stretch/>
        </p:blipFill>
        <p:spPr>
          <a:xfrm>
            <a:off x="0" y="0"/>
            <a:ext cx="9144000" cy="691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/>
          <p:nvPr/>
        </p:nvSpPr>
        <p:spPr>
          <a:xfrm>
            <a:off x="258328" y="1388208"/>
            <a:ext cx="8309303" cy="142587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lIns="35700" tIns="35700" rIns="35700" bIns="3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rgbClr val="0066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Shape 1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108" y="214312"/>
            <a:ext cx="7661700" cy="104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7" name="Shape 107"/>
          <p:cNvCxnSpPr/>
          <p:nvPr/>
        </p:nvCxnSpPr>
        <p:spPr>
          <a:xfrm rot="10800000" flipH="1">
            <a:off x="355564" y="6375496"/>
            <a:ext cx="8411700" cy="299"/>
          </a:xfrm>
          <a:prstGeom prst="straightConnector1">
            <a:avLst/>
          </a:prstGeom>
          <a:blipFill rotWithShape="0">
            <a:blip r:embed="rId5">
              <a:alphaModFix/>
            </a:blip>
            <a:tile tx="0" ty="-74" sx="99997" sy="99997" flip="none" algn="tl"/>
          </a:blipFill>
          <a:ln w="12700" cap="flat" cmpd="sng">
            <a:solidFill>
              <a:srgbClr val="006699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108" name="Shape 1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695" y="6507162"/>
            <a:ext cx="1143000" cy="27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Shape 109"/>
          <p:cNvSpPr txBox="1"/>
          <p:nvPr/>
        </p:nvSpPr>
        <p:spPr>
          <a:xfrm>
            <a:off x="586750" y="203271"/>
            <a:ext cx="7406699" cy="604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Paris Climate Conference 2015 (COP21)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355575" y="1343425"/>
            <a:ext cx="8309399" cy="462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5785175" y="4413575"/>
            <a:ext cx="7822199" cy="91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 txBox="1"/>
          <p:nvPr/>
        </p:nvSpPr>
        <p:spPr>
          <a:xfrm>
            <a:off x="5567875" y="4440725"/>
            <a:ext cx="2851800" cy="184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 txBox="1"/>
          <p:nvPr/>
        </p:nvSpPr>
        <p:spPr>
          <a:xfrm>
            <a:off x="6719675" y="6375500"/>
            <a:ext cx="2286599" cy="27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-US" sz="800">
                <a:solidFill>
                  <a:schemeClr val="dk1"/>
                </a:solidFill>
              </a:rPr>
              <a:t>Source: Embassy of France in Wellington</a:t>
            </a:r>
          </a:p>
        </p:txBody>
      </p:sp>
      <p:pic>
        <p:nvPicPr>
          <p:cNvPr id="114" name="Shape 1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-10575" y="-7"/>
            <a:ext cx="9143999" cy="256641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/>
        </p:nvSpPr>
        <p:spPr>
          <a:xfrm>
            <a:off x="355564" y="2785537"/>
            <a:ext cx="8411700" cy="35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United Nations conference that was held November 30</a:t>
            </a:r>
            <a:r>
              <a:rPr lang="en-US" sz="2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 December 11</a:t>
            </a:r>
            <a:r>
              <a:rPr lang="en-US" sz="2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2015 in Paris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ever worldwide commitment to combat climate change by phasing out the use of fossil fuels over time</a:t>
            </a:r>
          </a:p>
          <a:p>
            <a:pPr lvl="0" rtl="0">
              <a:spcBef>
                <a:spcPts val="0"/>
              </a:spcBef>
              <a:buNone/>
            </a:pPr>
            <a:endParaRPr sz="11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285750" lvl="0" indent="-285750" rtl="0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●"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195 nations agreed to keep global warming “well below” 2.0 </a:t>
            </a:r>
            <a:r>
              <a:rPr lang="en-US" sz="2800" baseline="30000" dirty="0" err="1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800" dirty="0" err="1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 (3.6 </a:t>
            </a:r>
            <a:r>
              <a:rPr lang="en-US" sz="2800" baseline="30000" dirty="0" err="1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800" dirty="0" err="1"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) and “endeavor to limit” warming to an even lower, 1.5 </a:t>
            </a:r>
            <a:r>
              <a:rPr lang="en-US" sz="2800" baseline="30000" dirty="0" err="1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800" dirty="0" err="1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800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endParaRPr sz="2000" dirty="0">
              <a:solidFill>
                <a:schemeClr val="dk1"/>
              </a:solidFill>
              <a:highlight>
                <a:srgbClr val="F4F5F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None/>
            </a:pPr>
            <a:endParaRPr sz="2000" dirty="0"/>
          </a:p>
        </p:txBody>
      </p:sp>
      <p:sp>
        <p:nvSpPr>
          <p:cNvPr id="116" name="Shape 116"/>
          <p:cNvSpPr txBox="1"/>
          <p:nvPr/>
        </p:nvSpPr>
        <p:spPr>
          <a:xfrm>
            <a:off x="1562700" y="667600"/>
            <a:ext cx="2407199" cy="137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800">
                <a:solidFill>
                  <a:schemeClr val="dk2"/>
                </a:solidFill>
              </a:rPr>
              <a:t>PARIS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5886825" y="667600"/>
            <a:ext cx="2680799" cy="137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900">
                <a:solidFill>
                  <a:schemeClr val="dk2"/>
                </a:solidFill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426794919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/>
          <p:nvPr/>
        </p:nvPicPr>
        <p:blipFill rotWithShape="1">
          <a:blip r:embed="rId3">
            <a:alphaModFix/>
          </a:blip>
          <a:srcRect l="6367" r="539"/>
          <a:stretch/>
        </p:blipFill>
        <p:spPr>
          <a:xfrm>
            <a:off x="0" y="0"/>
            <a:ext cx="9144000" cy="6910499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Shape 123"/>
          <p:cNvSpPr/>
          <p:nvPr/>
        </p:nvSpPr>
        <p:spPr>
          <a:xfrm>
            <a:off x="258328" y="1388208"/>
            <a:ext cx="8309303" cy="142587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lIns="35700" tIns="35700" rIns="35700" bIns="3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rgbClr val="0066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Shape 1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108" y="214312"/>
            <a:ext cx="7661700" cy="104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5" name="Shape 125"/>
          <p:cNvCxnSpPr/>
          <p:nvPr/>
        </p:nvCxnSpPr>
        <p:spPr>
          <a:xfrm rot="10800000" flipH="1">
            <a:off x="355564" y="6375496"/>
            <a:ext cx="8411700" cy="299"/>
          </a:xfrm>
          <a:prstGeom prst="straightConnector1">
            <a:avLst/>
          </a:prstGeom>
          <a:blipFill rotWithShape="0">
            <a:blip r:embed="rId5">
              <a:alphaModFix/>
            </a:blip>
            <a:tile tx="0" ty="-74" sx="99997" sy="99997" flip="none" algn="tl"/>
          </a:blipFill>
          <a:ln w="12700" cap="flat" cmpd="sng">
            <a:solidFill>
              <a:srgbClr val="006699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126" name="Shape 12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695" y="6507162"/>
            <a:ext cx="1143000" cy="27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/>
        </p:nvSpPr>
        <p:spPr>
          <a:xfrm>
            <a:off x="586741" y="203268"/>
            <a:ext cx="7406699" cy="118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 txBox="1"/>
          <p:nvPr/>
        </p:nvSpPr>
        <p:spPr>
          <a:xfrm>
            <a:off x="5785175" y="4413575"/>
            <a:ext cx="7822199" cy="91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30" name="Shape 1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0"/>
            <a:ext cx="9143999" cy="2631699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Shape 131"/>
          <p:cNvSpPr txBox="1"/>
          <p:nvPr/>
        </p:nvSpPr>
        <p:spPr>
          <a:xfrm>
            <a:off x="258328" y="2014100"/>
            <a:ext cx="8672864" cy="41869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800" b="1" u="sng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More key points:</a:t>
            </a:r>
          </a:p>
          <a:p>
            <a:pPr lvl="0" rtl="0">
              <a:spcBef>
                <a:spcPts val="0"/>
              </a:spcBef>
              <a:buNone/>
            </a:pPr>
            <a:endParaRPr lang="en-US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7305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Participating countries will re-submit mitigation plans every five years in order to tighten emissions standards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7305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Between 2050 - 2100, global emissions shall be reduced to the same amount that can be naturally absorbed via carbon sinks such as trees, oceans, and soil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7305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Wealthy developed nations will provide “climate finance” to developing countries in order to help them switch to renewable energy and deal with climate impacts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7545900" y="2631700"/>
            <a:ext cx="1598100" cy="27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800">
                <a:solidFill>
                  <a:srgbClr val="D9D9D9"/>
                </a:solidFill>
              </a:rPr>
              <a:t>Source: COP21 Paris.org</a:t>
            </a:r>
          </a:p>
        </p:txBody>
      </p:sp>
    </p:spTree>
    <p:extLst>
      <p:ext uri="{BB962C8B-B14F-4D97-AF65-F5344CB8AC3E}">
        <p14:creationId xmlns:p14="http://schemas.microsoft.com/office/powerpoint/2010/main" val="106325487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487</Words>
  <Application>Microsoft Macintosh PowerPoint</Application>
  <PresentationFormat>On-screen Show (4:3)</PresentationFormat>
  <Paragraphs>65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Five actions on climate change</vt:lpstr>
      <vt:lpstr>1. Remind yourself and others of past successes</vt:lpstr>
      <vt:lpstr>Emissions of CFCs and other ozone-depleting substances (ODSs)</vt:lpstr>
      <vt:lpstr>2. Don’t be discouraged by contrarians</vt:lpstr>
      <vt:lpstr>Earth’s mean temperature change over the past 135 years </vt:lpstr>
      <vt:lpstr>3. Support international climate treaties</vt:lpstr>
      <vt:lpstr>PowerPoint Presentation</vt:lpstr>
      <vt:lpstr>PowerPoint Presentation</vt:lpstr>
      <vt:lpstr>PowerPoint Presentation</vt:lpstr>
      <vt:lpstr>4. Support national efforts to reduce greenhouse gas emissions</vt:lpstr>
      <vt:lpstr>5. Reduce your carbon emissions at home and in daily life</vt:lpstr>
      <vt:lpstr>Interfaith Power and Light</vt:lpstr>
    </vt:vector>
  </TitlesOfParts>
  <Company>PSU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on climate change</dc:title>
  <dc:creator>Raymond Najjar</dc:creator>
  <cp:lastModifiedBy>Raymond Najjar</cp:lastModifiedBy>
  <cp:revision>14</cp:revision>
  <dcterms:created xsi:type="dcterms:W3CDTF">2016-01-24T21:29:31Z</dcterms:created>
  <dcterms:modified xsi:type="dcterms:W3CDTF">2019-03-15T17:12:59Z</dcterms:modified>
</cp:coreProperties>
</file>