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8" r:id="rId2"/>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5771A1"/>
    <a:srgbClr val="DE6225"/>
    <a:srgbClr val="052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40" d="100"/>
          <a:sy n="40" d="100"/>
        </p:scale>
        <p:origin x="-96" y="2040"/>
      </p:cViewPr>
      <p:guideLst>
        <p:guide orient="horz"/>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5/4/16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p14="http://schemas.microsoft.com/office/powerpoint/2010/main" val="813569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5/4/16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extLst>
      <p:ext uri="{BB962C8B-B14F-4D97-AF65-F5344CB8AC3E}">
        <p14:creationId xmlns:p14="http://schemas.microsoft.com/office/powerpoint/2010/main" val="274926211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5EECD738-4B14-F841-9471-716CEC54BDFE}"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smtClean="0">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D9B0DC0-DEB6-5245-9786-81835CA7B236}" type="datetime1">
              <a:rPr lang="en-US"/>
              <a:pPr>
                <a:defRPr/>
              </a:pPr>
              <a:t>5/4/16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0CB6CD-A896-034E-886C-9AD7316255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E152F3-A628-174C-B1C5-D7957B5E1D38}" type="datetime1">
              <a:rPr lang="en-US"/>
              <a:pPr>
                <a:defRPr/>
              </a:pPr>
              <a:t>5/4/16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CF62F-1C22-F342-AEF6-5751E4D1B1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45D483-D49F-FF4D-A9BE-F07770943FEC}" type="datetime1">
              <a:rPr lang="en-US"/>
              <a:pPr>
                <a:defRPr/>
              </a:pPr>
              <a:t>5/4/16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774BD7-0588-6F4B-AC48-26B402219A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E7EE88-36B3-3346-BBA2-F431CBED7E14}" type="datetime1">
              <a:rPr lang="en-US"/>
              <a:pPr>
                <a:defRPr/>
              </a:pPr>
              <a:t>5/4/16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E96FE8-16DA-394E-A83E-457833639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DEA6E3-440A-4444-BB11-7B989A77FD77}" type="datetime1">
              <a:rPr lang="en-US"/>
              <a:pPr>
                <a:defRPr/>
              </a:pPr>
              <a:t>5/4/16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C8EF9-EBE1-BB4A-BC45-FEB94B053A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0F24EE3-BE6B-6F40-8449-0EE688B334C3}" type="datetime1">
              <a:rPr lang="en-US"/>
              <a:pPr>
                <a:defRPr/>
              </a:pPr>
              <a:t>5/4/16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0A0E92-9676-0646-8393-C6A1153223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EB25384-CBCF-B646-AF0F-35BE8D53D802}" type="datetime1">
              <a:rPr lang="en-US"/>
              <a:pPr>
                <a:defRPr/>
              </a:pPr>
              <a:t>5/4/16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81054D-299A-2D4B-A58E-B6B2DCDDC9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FC97E24-7DE0-2049-B283-98D5EA78F8EA}" type="datetime1">
              <a:rPr lang="en-US"/>
              <a:pPr>
                <a:defRPr/>
              </a:pPr>
              <a:t>5/4/16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C60871-0703-CC4C-A829-D75B00D0A2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595BF-B042-E74D-B532-F84F734A770B}" type="datetime1">
              <a:rPr lang="en-US"/>
              <a:pPr>
                <a:defRPr/>
              </a:pPr>
              <a:t>5/4/16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E51F58-CED8-114E-989B-FAB78C4990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E1BB32-3A3A-1442-B647-28E14D9E02CB}" type="datetime1">
              <a:rPr lang="en-US"/>
              <a:pPr>
                <a:defRPr/>
              </a:pPr>
              <a:t>5/4/16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AC1B3-1A4E-1147-990C-E994497E56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EE6D99-5BC1-9447-9734-C2AA085436E8}" type="datetime1">
              <a:rPr lang="en-US"/>
              <a:pPr>
                <a:defRPr/>
              </a:pPr>
              <a:t>5/4/16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B73B32-3A11-C34E-B587-0381224FDA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317625"/>
            <a:ext cx="39503350" cy="54864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2193925" y="7680325"/>
            <a:ext cx="39503350" cy="21724938"/>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3925" y="30510163"/>
            <a:ext cx="10242550" cy="1752600"/>
          </a:xfrm>
          <a:prstGeom prst="rect">
            <a:avLst/>
          </a:prstGeom>
        </p:spPr>
        <p:txBody>
          <a:bodyPr vert="horz" lIns="438912" tIns="219456" rIns="438912" bIns="219456" rtlCol="0" anchor="ctr"/>
          <a:lstStyle>
            <a:lvl1pPr algn="l" defTabSz="2194560" fontAlgn="auto">
              <a:spcBef>
                <a:spcPts val="0"/>
              </a:spcBef>
              <a:spcAft>
                <a:spcPts val="0"/>
              </a:spcAft>
              <a:defRPr sz="5800">
                <a:solidFill>
                  <a:schemeClr val="tx1">
                    <a:tint val="75000"/>
                  </a:schemeClr>
                </a:solidFill>
                <a:latin typeface="+mn-lt"/>
                <a:ea typeface="+mn-ea"/>
                <a:cs typeface="+mn-cs"/>
              </a:defRPr>
            </a:lvl1pPr>
          </a:lstStyle>
          <a:p>
            <a:pPr>
              <a:defRPr/>
            </a:pPr>
            <a:fld id="{7D63A7D0-97BF-1846-9583-B99EC1CA1C7E}" type="datetime1">
              <a:rPr lang="en-US"/>
              <a:pPr>
                <a:defRPr/>
              </a:pPr>
              <a:t>5/4/16</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912" tIns="219456" rIns="438912" bIns="219456" rtlCol="0" anchor="ctr"/>
          <a:lstStyle>
            <a:lvl1pPr algn="ctr" defTabSz="2194560" fontAlgn="auto">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lIns="438912" tIns="219456" rIns="438912" bIns="219456" rtlCol="0" anchor="ctr"/>
          <a:lstStyle>
            <a:lvl1pPr algn="r" defTabSz="2194560" fontAlgn="auto">
              <a:spcBef>
                <a:spcPts val="0"/>
              </a:spcBef>
              <a:spcAft>
                <a:spcPts val="0"/>
              </a:spcAft>
              <a:defRPr sz="5800">
                <a:solidFill>
                  <a:schemeClr val="tx1">
                    <a:tint val="75000"/>
                  </a:schemeClr>
                </a:solidFill>
                <a:latin typeface="+mn-lt"/>
                <a:ea typeface="+mn-ea"/>
                <a:cs typeface="+mn-cs"/>
              </a:defRPr>
            </a:lvl1pPr>
          </a:lstStyle>
          <a:p>
            <a:pPr>
              <a:defRPr/>
            </a:pPr>
            <a:fld id="{B063F8FF-54E3-2749-9438-DED0CB14858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1" fontAlgn="base" hangingPunct="1">
        <a:spcBef>
          <a:spcPct val="0"/>
        </a:spcBef>
        <a:spcAft>
          <a:spcPct val="0"/>
        </a:spcAft>
        <a:defRPr sz="21100" kern="1200">
          <a:solidFill>
            <a:schemeClr val="tx1"/>
          </a:solidFill>
          <a:latin typeface="+mj-lt"/>
          <a:ea typeface="ＭＳ Ｐゴシック" pitchFamily="-108" charset="-128"/>
          <a:cs typeface="ＭＳ Ｐゴシック" pitchFamily="-108" charset="-128"/>
        </a:defRPr>
      </a:lvl1pPr>
      <a:lvl2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2pPr>
      <a:lvl3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3pPr>
      <a:lvl4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4pPr>
      <a:lvl5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5pPr>
      <a:lvl6pPr marL="4572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6pPr>
      <a:lvl7pPr marL="9144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7pPr>
      <a:lvl8pPr marL="13716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8pPr>
      <a:lvl9pPr marL="18288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9pPr>
    </p:titleStyle>
    <p:bodyStyle>
      <a:lvl1pPr marL="1644650" indent="-1644650" algn="l" defTabSz="2193925" rtl="0" eaLnBrk="1" fontAlgn="base" hangingPunct="1">
        <a:spcBef>
          <a:spcPct val="20000"/>
        </a:spcBef>
        <a:spcAft>
          <a:spcPct val="0"/>
        </a:spcAft>
        <a:buFont typeface="Arial" pitchFamily="-107" charset="0"/>
        <a:buChar char="•"/>
        <a:defRPr sz="15400" kern="1200">
          <a:solidFill>
            <a:schemeClr val="tx1"/>
          </a:solidFill>
          <a:latin typeface="+mn-lt"/>
          <a:ea typeface="ＭＳ Ｐゴシック" pitchFamily="-108" charset="-128"/>
          <a:cs typeface="ＭＳ Ｐゴシック" pitchFamily="-108" charset="-128"/>
        </a:defRPr>
      </a:lvl1pPr>
      <a:lvl2pPr marL="3565525" indent="-1371600" algn="l" defTabSz="2193925" rtl="0" eaLnBrk="1" fontAlgn="base" hangingPunct="1">
        <a:spcBef>
          <a:spcPct val="20000"/>
        </a:spcBef>
        <a:spcAft>
          <a:spcPct val="0"/>
        </a:spcAft>
        <a:buFont typeface="Arial" pitchFamily="-107" charset="0"/>
        <a:buChar char="–"/>
        <a:defRPr sz="13400" kern="1200">
          <a:solidFill>
            <a:schemeClr val="tx1"/>
          </a:solidFill>
          <a:latin typeface="+mn-lt"/>
          <a:ea typeface="ＭＳ Ｐゴシック" pitchFamily="-108" charset="-128"/>
          <a:cs typeface="+mn-cs"/>
        </a:defRPr>
      </a:lvl2pPr>
      <a:lvl3pPr marL="5486400" indent="-1096963" algn="l" defTabSz="2193925" rtl="0" eaLnBrk="1" fontAlgn="base" hangingPunct="1">
        <a:spcBef>
          <a:spcPct val="20000"/>
        </a:spcBef>
        <a:spcAft>
          <a:spcPct val="0"/>
        </a:spcAft>
        <a:buFont typeface="Arial" pitchFamily="-107" charset="0"/>
        <a:buChar char="•"/>
        <a:defRPr sz="11500" kern="1200">
          <a:solidFill>
            <a:schemeClr val="tx1"/>
          </a:solidFill>
          <a:latin typeface="+mn-lt"/>
          <a:ea typeface="ＭＳ Ｐゴシック" pitchFamily="-108" charset="-128"/>
          <a:cs typeface="+mn-cs"/>
        </a:defRPr>
      </a:lvl3pPr>
      <a:lvl4pPr marL="7680325"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4pPr>
      <a:lvl5pPr marL="9874250"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a:off x="0" y="4114800"/>
            <a:ext cx="43891200" cy="1588"/>
          </a:xfrm>
          <a:prstGeom prst="line">
            <a:avLst/>
          </a:prstGeom>
          <a:ln w="76200" cap="flat" cmpd="sng" algn="ctr">
            <a:solidFill>
              <a:schemeClr val="bg2"/>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4339" name="Rectangle 5"/>
          <p:cNvSpPr>
            <a:spLocks noChangeArrowheads="1"/>
          </p:cNvSpPr>
          <p:nvPr/>
        </p:nvSpPr>
        <p:spPr bwMode="auto">
          <a:xfrm>
            <a:off x="1143000" y="2441575"/>
            <a:ext cx="41605200" cy="1292225"/>
          </a:xfrm>
          <a:prstGeom prst="rect">
            <a:avLst/>
          </a:prstGeom>
          <a:noFill/>
          <a:ln w="9525">
            <a:noFill/>
            <a:miter lim="800000"/>
            <a:headEnd/>
            <a:tailEnd/>
          </a:ln>
        </p:spPr>
        <p:txBody>
          <a:bodyPr lIns="91243" tIns="45614" rIns="91243" bIns="45614">
            <a:prstTxWarp prst="textNoShape">
              <a:avLst/>
            </a:prstTxWarp>
            <a:spAutoFit/>
          </a:bodyPr>
          <a:lstStyle/>
          <a:p>
            <a:pPr>
              <a:spcBef>
                <a:spcPct val="50000"/>
              </a:spcBef>
            </a:pPr>
            <a:r>
              <a:rPr lang="en-US" sz="5000" b="1" dirty="0">
                <a:latin typeface="Avenir Heavy"/>
                <a:cs typeface="Avenir Heavy"/>
              </a:rPr>
              <a:t>Presenter name, Associates and Collaborators</a:t>
            </a:r>
            <a:r>
              <a:rPr lang="en-US" sz="4800" b="1" dirty="0">
                <a:latin typeface="Avenir Heavy"/>
                <a:cs typeface="Avenir Heavy"/>
              </a:rPr>
              <a:t/>
            </a:r>
            <a:br>
              <a:rPr lang="en-US" sz="4800" b="1" dirty="0">
                <a:latin typeface="Avenir Heavy"/>
                <a:cs typeface="Avenir Heavy"/>
              </a:rPr>
            </a:br>
            <a:r>
              <a:rPr lang="en-US" sz="2800" b="1" dirty="0">
                <a:latin typeface="Avenir Heavy"/>
                <a:cs typeface="Avenir Heavy"/>
              </a:rPr>
              <a:t>Department of </a:t>
            </a:r>
            <a:r>
              <a:rPr lang="en-US" sz="2800" b="1" dirty="0" smtClean="0">
                <a:latin typeface="Avenir Heavy"/>
                <a:cs typeface="Avenir Heavy"/>
              </a:rPr>
              <a:t>Geography, Penn State</a:t>
            </a:r>
            <a:endParaRPr lang="en-US" sz="2800" b="1" dirty="0">
              <a:latin typeface="Avenir Heavy"/>
              <a:cs typeface="Avenir Heavy"/>
            </a:endParaRPr>
          </a:p>
        </p:txBody>
      </p:sp>
      <p:sp>
        <p:nvSpPr>
          <p:cNvPr id="14340" name="TextBox 93"/>
          <p:cNvSpPr txBox="1">
            <a:spLocks noChangeArrowheads="1"/>
          </p:cNvSpPr>
          <p:nvPr/>
        </p:nvSpPr>
        <p:spPr bwMode="auto">
          <a:xfrm>
            <a:off x="1143000" y="887413"/>
            <a:ext cx="41605200" cy="1446212"/>
          </a:xfrm>
          <a:prstGeom prst="rect">
            <a:avLst/>
          </a:prstGeom>
          <a:noFill/>
          <a:ln w="9525">
            <a:noFill/>
            <a:miter lim="800000"/>
            <a:headEnd/>
            <a:tailEnd/>
          </a:ln>
        </p:spPr>
        <p:txBody>
          <a:bodyPr>
            <a:prstTxWarp prst="textNoShape">
              <a:avLst/>
            </a:prstTxWarp>
            <a:spAutoFit/>
          </a:bodyPr>
          <a:lstStyle/>
          <a:p>
            <a:r>
              <a:rPr lang="en-US" sz="8800" dirty="0">
                <a:solidFill>
                  <a:srgbClr val="FFFFFF"/>
                </a:solidFill>
                <a:effectLst>
                  <a:outerShdw blurRad="3175" dist="50800" dir="2700000" algn="tl" rotWithShape="0">
                    <a:srgbClr val="000000">
                      <a:alpha val="50000"/>
                    </a:srgbClr>
                  </a:outerShdw>
                </a:effectLst>
                <a:latin typeface="Avenir Heavy"/>
                <a:cs typeface="Avenir Heavy"/>
              </a:rPr>
              <a:t>Template for a 48”x36” poster</a:t>
            </a:r>
          </a:p>
        </p:txBody>
      </p:sp>
      <p:sp>
        <p:nvSpPr>
          <p:cNvPr id="14341" name="Rectangle 35"/>
          <p:cNvSpPr>
            <a:spLocks noChangeArrowheads="1"/>
          </p:cNvSpPr>
          <p:nvPr/>
        </p:nvSpPr>
        <p:spPr bwMode="auto">
          <a:xfrm>
            <a:off x="32918400" y="25590501"/>
            <a:ext cx="9829800" cy="4191000"/>
          </a:xfrm>
          <a:prstGeom prst="rect">
            <a:avLst/>
          </a:prstGeom>
          <a:noFill/>
          <a:ln w="9525">
            <a:noFill/>
            <a:miter lim="800000"/>
            <a:headEnd/>
            <a:tailEnd/>
          </a:ln>
        </p:spPr>
        <p:txBody>
          <a:bodyPr lIns="360000" tIns="360000" rIns="360000" bIns="360000">
            <a:prstTxWarp prst="textNoShape">
              <a:avLst/>
            </a:prstTxWarp>
          </a:bodyPr>
          <a:lstStyle/>
          <a:p>
            <a:pPr>
              <a:spcBef>
                <a:spcPct val="50000"/>
              </a:spcBef>
            </a:pPr>
            <a:r>
              <a:rPr lang="en-GB" sz="6600" b="1" dirty="0" smtClean="0">
                <a:effectLst>
                  <a:outerShdw blurRad="50800" dist="50800" dir="2700000" algn="tl" rotWithShape="0">
                    <a:srgbClr val="000000">
                      <a:alpha val="50000"/>
                    </a:srgbClr>
                  </a:outerShdw>
                </a:effectLst>
              </a:rPr>
              <a:t>Acknowledgments</a:t>
            </a:r>
            <a:endParaRPr lang="en-GB" sz="6600" b="1" dirty="0">
              <a:effectLst>
                <a:outerShdw blurRad="50800" dist="50800" dir="2700000" algn="tl" rotWithShape="0">
                  <a:srgbClr val="000000">
                    <a:alpha val="50000"/>
                  </a:srgbClr>
                </a:outerShdw>
              </a:effectLst>
            </a:endParaRPr>
          </a:p>
          <a:p>
            <a:endParaRPr lang="en-US" sz="2800" dirty="0"/>
          </a:p>
          <a:p>
            <a:r>
              <a:rPr lang="en-US" sz="2800" dirty="0"/>
              <a:t>Check to make sure you’ve acknowledged partner and funding agencies, either with text or with their logos.</a:t>
            </a:r>
          </a:p>
        </p:txBody>
      </p:sp>
      <p:sp>
        <p:nvSpPr>
          <p:cNvPr id="14342" name="Rectangle 34"/>
          <p:cNvSpPr>
            <a:spLocks noChangeArrowheads="1"/>
          </p:cNvSpPr>
          <p:nvPr/>
        </p:nvSpPr>
        <p:spPr bwMode="auto">
          <a:xfrm>
            <a:off x="32918400" y="4826000"/>
            <a:ext cx="9829800" cy="6248400"/>
          </a:xfrm>
          <a:prstGeom prst="rect">
            <a:avLst/>
          </a:prstGeom>
          <a:noFill/>
          <a:ln w="9525">
            <a:noFill/>
            <a:miter lim="800000"/>
            <a:headEnd/>
            <a:tailEnd/>
          </a:ln>
        </p:spPr>
        <p:txBody>
          <a:bodyPr lIns="360000" tIns="360000" rIns="360000" bIns="360000">
            <a:prstTxWarp prst="textNoShape">
              <a:avLst/>
            </a:prstTxWarp>
          </a:bodyPr>
          <a:lstStyle/>
          <a:p>
            <a:pPr>
              <a:spcBef>
                <a:spcPct val="50000"/>
              </a:spcBef>
            </a:pPr>
            <a:r>
              <a:rPr lang="en-GB" sz="6600" b="1" dirty="0" smtClean="0">
                <a:solidFill>
                  <a:srgbClr val="FFFFFF"/>
                </a:solidFill>
                <a:effectLst>
                  <a:outerShdw blurRad="50800" dist="50800" dir="2700000" algn="tl" rotWithShape="0">
                    <a:srgbClr val="000000">
                      <a:alpha val="50000"/>
                    </a:srgbClr>
                  </a:outerShdw>
                </a:effectLst>
              </a:rPr>
              <a:t>Conclusions</a:t>
            </a:r>
          </a:p>
          <a:p>
            <a:endParaRPr lang="en-US" sz="2800" dirty="0"/>
          </a:p>
          <a:p>
            <a:r>
              <a:rPr lang="en-US" sz="2800" dirty="0"/>
              <a:t>We have created this template with scientific researchers in mind and with the help of feedback we have received.  We encourage any comments or suggestions so that we can continue to update and improve this </a:t>
            </a:r>
            <a:r>
              <a:rPr lang="en-US" sz="2800"/>
              <a:t>template</a:t>
            </a:r>
            <a:r>
              <a:rPr lang="en-US" sz="2800" smtClean="0"/>
              <a:t>.</a:t>
            </a:r>
            <a:endParaRPr lang="en-US" sz="2800" dirty="0"/>
          </a:p>
        </p:txBody>
      </p:sp>
      <p:sp>
        <p:nvSpPr>
          <p:cNvPr id="14343" name="Rectangle 33"/>
          <p:cNvSpPr>
            <a:spLocks noChangeArrowheads="1"/>
          </p:cNvSpPr>
          <p:nvPr/>
        </p:nvSpPr>
        <p:spPr bwMode="auto">
          <a:xfrm>
            <a:off x="1143000" y="19964400"/>
            <a:ext cx="9829800" cy="11811000"/>
          </a:xfrm>
          <a:prstGeom prst="rect">
            <a:avLst/>
          </a:prstGeom>
          <a:noFill/>
          <a:ln w="9525">
            <a:noFill/>
            <a:miter lim="800000"/>
            <a:headEnd/>
            <a:tailEnd/>
          </a:ln>
        </p:spPr>
        <p:txBody>
          <a:bodyPr lIns="360000" tIns="360000" rIns="360000" bIns="360000">
            <a:prstTxWarp prst="textNoShape">
              <a:avLst/>
            </a:prstTxWarp>
          </a:bodyPr>
          <a:lstStyle/>
          <a:p>
            <a:pPr>
              <a:spcBef>
                <a:spcPct val="50000"/>
              </a:spcBef>
            </a:pPr>
            <a:r>
              <a:rPr lang="en-GB" sz="6600" b="1" dirty="0" smtClean="0">
                <a:solidFill>
                  <a:srgbClr val="FFFFFF"/>
                </a:solidFill>
                <a:effectLst>
                  <a:outerShdw blurRad="50800" dist="50800" dir="2700000" algn="tl" rotWithShape="0">
                    <a:srgbClr val="000000">
                      <a:alpha val="50000"/>
                    </a:srgbClr>
                  </a:outerShdw>
                </a:effectLst>
              </a:rPr>
              <a:t>Objective</a:t>
            </a:r>
            <a:endParaRPr lang="en-GB" sz="6600" b="1" dirty="0">
              <a:solidFill>
                <a:srgbClr val="FFFFFF"/>
              </a:solidFill>
              <a:effectLst>
                <a:outerShdw blurRad="50800" dist="50800" dir="2700000" algn="tl" rotWithShape="0">
                  <a:srgbClr val="000000">
                    <a:alpha val="50000"/>
                  </a:srgbClr>
                </a:outerShdw>
              </a:effectLst>
            </a:endParaRPr>
          </a:p>
          <a:p>
            <a:r>
              <a:rPr lang="en-US" sz="2800" dirty="0"/>
              <a:t> </a:t>
            </a:r>
          </a:p>
          <a:p>
            <a:r>
              <a:rPr lang="en-US" sz="2800" b="1" dirty="0"/>
              <a:t>How to use this template</a:t>
            </a:r>
            <a:endParaRPr lang="en-US" sz="2800" dirty="0"/>
          </a:p>
          <a:p>
            <a:r>
              <a:rPr lang="en-US" sz="2800" dirty="0"/>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800" dirty="0"/>
          </a:p>
          <a:p>
            <a:r>
              <a:rPr lang="en-US" sz="2800" dirty="0"/>
              <a:t>The text boxes and photo boxes may be resized, eliminated, or added as </a:t>
            </a:r>
            <a:r>
              <a:rPr lang="en-US" sz="2800" dirty="0" smtClean="0"/>
              <a:t>necessary. </a:t>
            </a:r>
            <a:endParaRPr lang="en-AU" sz="2800" dirty="0"/>
          </a:p>
        </p:txBody>
      </p:sp>
      <p:sp>
        <p:nvSpPr>
          <p:cNvPr id="14344" name="Rectangle 29"/>
          <p:cNvSpPr>
            <a:spLocks noChangeArrowheads="1"/>
          </p:cNvSpPr>
          <p:nvPr/>
        </p:nvSpPr>
        <p:spPr bwMode="auto">
          <a:xfrm>
            <a:off x="1143000" y="4724400"/>
            <a:ext cx="9829800" cy="14478000"/>
          </a:xfrm>
          <a:prstGeom prst="rect">
            <a:avLst/>
          </a:prstGeom>
          <a:noFill/>
          <a:ln w="9525">
            <a:noFill/>
            <a:miter lim="800000"/>
            <a:headEnd/>
            <a:tailEnd/>
          </a:ln>
        </p:spPr>
        <p:txBody>
          <a:bodyPr lIns="360000" tIns="360000" rIns="360000" bIns="360000">
            <a:prstTxWarp prst="textNoShape">
              <a:avLst/>
            </a:prstTxWarp>
          </a:bodyPr>
          <a:lstStyle/>
          <a:p>
            <a:pPr>
              <a:spcBef>
                <a:spcPct val="50000"/>
              </a:spcBef>
            </a:pPr>
            <a:r>
              <a:rPr lang="en-GB" sz="6600" b="1" dirty="0">
                <a:solidFill>
                  <a:srgbClr val="FFFFFF"/>
                </a:solidFill>
                <a:effectLst>
                  <a:outerShdw blurRad="50800" dist="50800" dir="2700000" algn="tl" rotWithShape="0">
                    <a:srgbClr val="000000">
                      <a:alpha val="50000"/>
                    </a:srgbClr>
                  </a:outerShdw>
                </a:effectLst>
              </a:rPr>
              <a:t>Introduction</a:t>
            </a:r>
          </a:p>
          <a:p>
            <a:r>
              <a:rPr lang="en-US" sz="2800" b="1" dirty="0"/>
              <a:t> </a:t>
            </a:r>
            <a:endParaRPr lang="en-US" sz="2800" dirty="0"/>
          </a:p>
          <a:p>
            <a:r>
              <a:rPr lang="en-US" sz="2800" dirty="0"/>
              <a:t>This editable template is in the most common poster size (48” x 36”) and orientation (horizontal); check with the conference organizers for specific conference requirements regarding exact poster dimensions. </a:t>
            </a:r>
          </a:p>
          <a:p>
            <a:r>
              <a:rPr lang="en-US" sz="2800" dirty="0"/>
              <a:t> </a:t>
            </a:r>
          </a:p>
          <a:p>
            <a:r>
              <a:rPr lang="en-US" sz="2800" b="1" dirty="0"/>
              <a:t>Writing Style:</a:t>
            </a:r>
            <a:endParaRPr lang="en-US" sz="2800" dirty="0"/>
          </a:p>
          <a:p>
            <a:r>
              <a:rPr lang="en-US" sz="2800" dirty="0"/>
              <a:t>The writing style for scientific posters should match the guidelines for your particular research </a:t>
            </a:r>
            <a:r>
              <a:rPr lang="en-US" sz="2800" dirty="0" smtClean="0"/>
              <a:t>discipline</a:t>
            </a:r>
            <a:endParaRPr lang="en-US" sz="2800" dirty="0"/>
          </a:p>
        </p:txBody>
      </p:sp>
      <p:sp>
        <p:nvSpPr>
          <p:cNvPr id="31" name="Rectangle 30"/>
          <p:cNvSpPr>
            <a:spLocks noChangeArrowheads="1"/>
          </p:cNvSpPr>
          <p:nvPr/>
        </p:nvSpPr>
        <p:spPr bwMode="auto">
          <a:xfrm>
            <a:off x="11734800" y="4724400"/>
            <a:ext cx="9829800" cy="27051000"/>
          </a:xfrm>
          <a:prstGeom prst="rect">
            <a:avLst/>
          </a:prstGeom>
          <a:noFill/>
          <a:ln w="9525">
            <a:noFill/>
            <a:miter lim="800000"/>
            <a:headEnd/>
            <a:tailEnd/>
          </a:ln>
        </p:spPr>
        <p:txBody>
          <a:bodyPr lIns="360000" tIns="360000" rIns="360000" bIns="360000">
            <a:prstTxWarp prst="textNoShape">
              <a:avLst/>
            </a:prstTxWarp>
          </a:bodyPr>
          <a:lstStyle/>
          <a:p>
            <a:pPr marL="381000" indent="-381000">
              <a:spcBef>
                <a:spcPct val="50000"/>
              </a:spcBef>
              <a:defRPr/>
            </a:pPr>
            <a:r>
              <a:rPr lang="en-GB" sz="6600" b="1" dirty="0">
                <a:solidFill>
                  <a:srgbClr val="FFFFFF"/>
                </a:solidFill>
                <a:effectLst>
                  <a:outerShdw blurRad="50800" dist="50800" dir="2700000" algn="tl" rotWithShape="0">
                    <a:srgbClr val="000000">
                      <a:alpha val="50000"/>
                    </a:srgbClr>
                  </a:outerShdw>
                </a:effectLst>
                <a:latin typeface="Arial" pitchFamily="-108" charset="0"/>
                <a:ea typeface="ＭＳ Ｐゴシック" pitchFamily="-108" charset="-128"/>
                <a:cs typeface="ＭＳ Ｐゴシック" pitchFamily="-108" charset="-128"/>
              </a:rPr>
              <a:t>Method</a:t>
            </a:r>
          </a:p>
          <a:p>
            <a:pPr marL="381000" indent="-381000">
              <a:defRPr/>
            </a:pPr>
            <a:endParaRPr lang="en-US" sz="2800" b="1" dirty="0">
              <a:latin typeface="Arial" pitchFamily="-108" charset="0"/>
              <a:ea typeface="ＭＳ Ｐゴシック" pitchFamily="-108" charset="-128"/>
              <a:cs typeface="ＭＳ Ｐゴシック" pitchFamily="-108" charset="-128"/>
            </a:endParaRPr>
          </a:p>
          <a:p>
            <a:pPr marL="381000" indent="-381000">
              <a:defRPr/>
            </a:pPr>
            <a:r>
              <a:rPr lang="en-US" sz="2800" b="1" dirty="0">
                <a:latin typeface="Arial" pitchFamily="-108" charset="0"/>
                <a:ea typeface="ＭＳ Ｐゴシック" pitchFamily="-108" charset="-128"/>
                <a:cs typeface="ＭＳ Ｐゴシック" pitchFamily="-108" charset="-128"/>
              </a:rPr>
              <a:t>Text</a:t>
            </a:r>
            <a:endParaRPr lang="en-US" sz="2800" dirty="0">
              <a:latin typeface="Arial" pitchFamily="-108" charset="0"/>
              <a:ea typeface="ＭＳ Ｐゴシック" pitchFamily="-108" charset="-128"/>
              <a:cs typeface="ＭＳ Ｐゴシック" pitchFamily="-108" charset="-128"/>
            </a:endParaRPr>
          </a:p>
          <a:p>
            <a:pPr indent="-381000">
              <a:defRPr/>
            </a:pPr>
            <a:r>
              <a:rPr lang="en-US" sz="2800" dirty="0">
                <a:latin typeface="Arial" pitchFamily="-108" charset="0"/>
                <a:ea typeface="ＭＳ Ｐゴシック" pitchFamily="-108" charset="-128"/>
                <a:cs typeface="ＭＳ Ｐゴシック" pitchFamily="-108" charset="-128"/>
              </a:rPr>
              <a:t>Be sure to spell check all text and have trusted colleagues proofread the poster. In general, </a:t>
            </a:r>
            <a:br>
              <a:rPr lang="en-US" sz="2800" dirty="0">
                <a:latin typeface="Arial" pitchFamily="-108" charset="0"/>
                <a:ea typeface="ＭＳ Ｐゴシック" pitchFamily="-108" charset="-128"/>
                <a:cs typeface="ＭＳ Ｐゴシック" pitchFamily="-108" charset="-128"/>
              </a:rPr>
            </a:br>
            <a:r>
              <a:rPr lang="en-US" sz="2800" dirty="0">
                <a:latin typeface="Arial" pitchFamily="-108" charset="0"/>
                <a:ea typeface="ＭＳ Ｐゴシック" pitchFamily="-108" charset="-128"/>
                <a:cs typeface="ＭＳ Ｐゴシック" pitchFamily="-108" charset="-128"/>
              </a:rPr>
              <a:t>authors should:</a:t>
            </a:r>
          </a:p>
          <a:p>
            <a:pPr indent="-381000">
              <a:defRPr/>
            </a:pPr>
            <a:r>
              <a:rPr lang="en-US" sz="2800" dirty="0">
                <a:latin typeface="Arial" pitchFamily="-108" charset="0"/>
                <a:ea typeface="ＭＳ Ｐゴシック" pitchFamily="-108" charset="-128"/>
                <a:cs typeface="ＭＳ Ｐゴシック" pitchFamily="-108" charset="-128"/>
              </a:rPr>
              <a:t> </a:t>
            </a:r>
          </a:p>
          <a:p>
            <a:pPr indent="-381000">
              <a:defRPr/>
            </a:pPr>
            <a:r>
              <a:rPr lang="en-US" sz="2800" dirty="0">
                <a:latin typeface="Arial" pitchFamily="-108" charset="0"/>
                <a:ea typeface="ＭＳ Ｐゴシック" pitchFamily="-108" charset="-128"/>
                <a:cs typeface="ＭＳ Ｐゴシック" pitchFamily="-108" charset="-128"/>
              </a:rPr>
              <a:t>• Use the active tense</a:t>
            </a:r>
          </a:p>
          <a:p>
            <a:pPr indent="-381000">
              <a:defRPr/>
            </a:pPr>
            <a:r>
              <a:rPr lang="en-US" sz="2800" dirty="0">
                <a:latin typeface="Arial" pitchFamily="-108" charset="0"/>
                <a:ea typeface="ＭＳ Ｐゴシック" pitchFamily="-108" charset="-128"/>
                <a:cs typeface="ＭＳ Ｐゴシック" pitchFamily="-108" charset="-128"/>
              </a:rPr>
              <a:t>• Simplify text by using bullet points</a:t>
            </a:r>
          </a:p>
          <a:p>
            <a:pPr indent="-381000">
              <a:defRPr/>
            </a:pPr>
            <a:r>
              <a:rPr lang="en-US" sz="2800" dirty="0">
                <a:latin typeface="Arial" pitchFamily="-108" charset="0"/>
                <a:ea typeface="ＭＳ Ｐゴシック" pitchFamily="-108" charset="-128"/>
                <a:cs typeface="ＭＳ Ｐゴシック" pitchFamily="-108" charset="-128"/>
              </a:rPr>
              <a:t>• Use colored graphs and charts</a:t>
            </a:r>
          </a:p>
          <a:p>
            <a:pPr indent="-381000">
              <a:defRPr/>
            </a:pPr>
            <a:r>
              <a:rPr lang="en-US" sz="2800" dirty="0">
                <a:latin typeface="Arial" pitchFamily="-108" charset="0"/>
                <a:ea typeface="ＭＳ Ｐゴシック" pitchFamily="-108" charset="-128"/>
                <a:cs typeface="ＭＳ Ｐゴシック" pitchFamily="-108" charset="-128"/>
              </a:rPr>
              <a:t>• Use bold to provide emphasis; avoid capitals </a:t>
            </a:r>
            <a:br>
              <a:rPr lang="en-US" sz="2800" dirty="0">
                <a:latin typeface="Arial" pitchFamily="-108" charset="0"/>
                <a:ea typeface="ＭＳ Ｐゴシック" pitchFamily="-108" charset="-128"/>
                <a:cs typeface="ＭＳ Ｐゴシック" pitchFamily="-108" charset="-128"/>
              </a:rPr>
            </a:br>
            <a:r>
              <a:rPr lang="en-US" sz="2800" dirty="0">
                <a:latin typeface="Arial" pitchFamily="-108" charset="0"/>
                <a:ea typeface="ＭＳ Ｐゴシック" pitchFamily="-108" charset="-128"/>
                <a:cs typeface="ＭＳ Ｐゴシック" pitchFamily="-108" charset="-128"/>
              </a:rPr>
              <a:t>  and underlining</a:t>
            </a:r>
          </a:p>
          <a:p>
            <a:pPr indent="-381000">
              <a:defRPr/>
            </a:pPr>
            <a:r>
              <a:rPr lang="en-US" sz="2800" dirty="0">
                <a:latin typeface="Arial" pitchFamily="-108" charset="0"/>
                <a:ea typeface="ＭＳ Ｐゴシック" pitchFamily="-108" charset="-128"/>
                <a:cs typeface="ＭＳ Ｐゴシック" pitchFamily="-108" charset="-128"/>
              </a:rPr>
              <a:t>• Avoid long numerical tables</a:t>
            </a:r>
          </a:p>
          <a:p>
            <a:pPr indent="-381000">
              <a:defRPr/>
            </a:pPr>
            <a:r>
              <a:rPr lang="en-US" sz="2800" dirty="0">
                <a:latin typeface="Arial" pitchFamily="-108" charset="0"/>
                <a:ea typeface="ＭＳ Ｐゴシック" pitchFamily="-108" charset="-128"/>
                <a:cs typeface="ＭＳ Ｐゴシック" pitchFamily="-108" charset="-128"/>
              </a:rPr>
              <a:t> </a:t>
            </a:r>
          </a:p>
          <a:p>
            <a:pPr indent="-381000">
              <a:defRPr/>
            </a:pPr>
            <a:r>
              <a:rPr lang="en-US" sz="2800" dirty="0">
                <a:latin typeface="Arial" pitchFamily="-108" charset="0"/>
                <a:ea typeface="ＭＳ Ｐゴシック" pitchFamily="-108" charset="-128"/>
                <a:cs typeface="ＭＳ Ｐゴシック" pitchFamily="-108" charset="-128"/>
              </a:rPr>
              <a:t>Authors should re-write their paper so that it is suitable for the brevity of the poster format. Respect your audience–as a general rule, less is more. Use a generous amount of white space to separate elements and avoid data overkill. Refer to Web sites or other sources to provide a more in-depth understanding of the research.</a:t>
            </a:r>
          </a:p>
        </p:txBody>
      </p:sp>
      <p:sp>
        <p:nvSpPr>
          <p:cNvPr id="14346" name="Rectangle 31"/>
          <p:cNvSpPr>
            <a:spLocks noChangeArrowheads="1"/>
          </p:cNvSpPr>
          <p:nvPr/>
        </p:nvSpPr>
        <p:spPr bwMode="auto">
          <a:xfrm>
            <a:off x="22326600" y="4724400"/>
            <a:ext cx="9829800" cy="27051000"/>
          </a:xfrm>
          <a:prstGeom prst="rect">
            <a:avLst/>
          </a:prstGeom>
          <a:noFill/>
          <a:ln w="9525">
            <a:noFill/>
            <a:miter lim="800000"/>
            <a:headEnd/>
            <a:tailEnd/>
          </a:ln>
        </p:spPr>
        <p:txBody>
          <a:bodyPr lIns="360000" tIns="360000" rIns="360000" bIns="360000">
            <a:prstTxWarp prst="textNoShape">
              <a:avLst/>
            </a:prstTxWarp>
          </a:bodyPr>
          <a:lstStyle/>
          <a:p>
            <a:pPr>
              <a:spcBef>
                <a:spcPct val="50000"/>
              </a:spcBef>
            </a:pPr>
            <a:r>
              <a:rPr lang="en-GB" sz="6600" b="1" dirty="0">
                <a:solidFill>
                  <a:srgbClr val="FFFFFF"/>
                </a:solidFill>
                <a:effectLst>
                  <a:outerShdw blurRad="50800" dist="50800" dir="2700000" algn="tl" rotWithShape="0">
                    <a:srgbClr val="000000">
                      <a:alpha val="50000"/>
                    </a:srgbClr>
                  </a:outerShdw>
                </a:effectLst>
                <a:latin typeface="Avenir Heavy"/>
                <a:cs typeface="Avenir Heavy"/>
              </a:rPr>
              <a:t>Results</a:t>
            </a:r>
          </a:p>
          <a:p>
            <a:endParaRPr lang="en-US" sz="2800" dirty="0"/>
          </a:p>
          <a:p>
            <a:r>
              <a:rPr lang="en-US" sz="2800" b="1" dirty="0"/>
              <a:t>Images</a:t>
            </a:r>
            <a:endParaRPr lang="en-US" sz="2800" dirty="0"/>
          </a:p>
          <a:p>
            <a:r>
              <a:rPr lang="en-US" sz="2800" dirty="0"/>
              <a:t>TIFFs are the preferred file format for images appearing in printed posters. Avoid the use of low-resolution </a:t>
            </a:r>
            <a:r>
              <a:rPr lang="en-US" sz="2800" dirty="0" err="1"/>
              <a:t>jpgs</a:t>
            </a:r>
            <a:r>
              <a:rPr lang="en-US" sz="2800" dirty="0"/>
              <a:t>, especially those downloaded from the Internet, as they will reproduce poorly.</a:t>
            </a:r>
          </a:p>
          <a:p>
            <a:r>
              <a:rPr lang="en-US" sz="2800" dirty="0"/>
              <a:t> </a:t>
            </a:r>
          </a:p>
          <a:p>
            <a:r>
              <a:rPr lang="en-US" sz="2800" dirty="0"/>
              <a:t>In order to insert an image, use the menu toolbar at the top of your screen. </a:t>
            </a:r>
          </a:p>
          <a:p>
            <a:endParaRPr lang="en-US" sz="2800" dirty="0"/>
          </a:p>
          <a:p>
            <a:r>
              <a:rPr lang="en-US" sz="2800" dirty="0"/>
              <a:t>Select:</a:t>
            </a:r>
          </a:p>
          <a:p>
            <a:r>
              <a:rPr lang="en-US" sz="2800" dirty="0"/>
              <a:t>1  Insert</a:t>
            </a:r>
          </a:p>
          <a:p>
            <a:r>
              <a:rPr lang="en-US" sz="2800" dirty="0"/>
              <a:t>2  Picture</a:t>
            </a:r>
          </a:p>
          <a:p>
            <a:r>
              <a:rPr lang="en-US" sz="2800" dirty="0"/>
              <a:t>3  From file </a:t>
            </a:r>
          </a:p>
          <a:p>
            <a:r>
              <a:rPr lang="en-US" sz="2800" dirty="0"/>
              <a:t>4  Find and select the correct file on your computer</a:t>
            </a:r>
          </a:p>
          <a:p>
            <a:r>
              <a:rPr lang="en-US" sz="2800" dirty="0"/>
              <a:t>5  Press OK</a:t>
            </a:r>
          </a:p>
          <a:p>
            <a:r>
              <a:rPr lang="en-US" sz="2800" dirty="0"/>
              <a:t> </a:t>
            </a:r>
          </a:p>
          <a:p>
            <a:r>
              <a:rPr lang="en-US" sz="2800" dirty="0"/>
              <a:t>Be aware of the image size you are importing.  </a:t>
            </a:r>
          </a:p>
          <a:p>
            <a:pPr>
              <a:spcBef>
                <a:spcPct val="50000"/>
              </a:spcBef>
            </a:pPr>
            <a:endParaRPr lang="en-US" sz="4000" b="1" dirty="0">
              <a:solidFill>
                <a:srgbClr val="CC3300"/>
              </a:solidFill>
            </a:endParaRPr>
          </a:p>
        </p:txBody>
      </p:sp>
      <p:sp>
        <p:nvSpPr>
          <p:cNvPr id="14348" name="Rectangle 13"/>
          <p:cNvSpPr>
            <a:spLocks noChangeArrowheads="1"/>
          </p:cNvSpPr>
          <p:nvPr/>
        </p:nvSpPr>
        <p:spPr bwMode="auto">
          <a:xfrm>
            <a:off x="22783800" y="26276300"/>
            <a:ext cx="8915400" cy="3598863"/>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14350" name="Rectangle 15"/>
          <p:cNvSpPr>
            <a:spLocks noChangeArrowheads="1"/>
          </p:cNvSpPr>
          <p:nvPr/>
        </p:nvSpPr>
        <p:spPr bwMode="auto">
          <a:xfrm>
            <a:off x="22783800" y="21996400"/>
            <a:ext cx="5399088" cy="3598863"/>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14353" name="Rectangle 18"/>
          <p:cNvSpPr>
            <a:spLocks noChangeArrowheads="1"/>
          </p:cNvSpPr>
          <p:nvPr/>
        </p:nvSpPr>
        <p:spPr bwMode="auto">
          <a:xfrm>
            <a:off x="15708313" y="21996400"/>
            <a:ext cx="5399087" cy="3598863"/>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14354" name="Rectangle 19"/>
          <p:cNvSpPr>
            <a:spLocks noChangeArrowheads="1"/>
          </p:cNvSpPr>
          <p:nvPr/>
        </p:nvSpPr>
        <p:spPr bwMode="auto">
          <a:xfrm>
            <a:off x="12192000" y="26276300"/>
            <a:ext cx="8915400" cy="3598863"/>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14356" name="Rectangle 21"/>
          <p:cNvSpPr>
            <a:spLocks noChangeArrowheads="1"/>
          </p:cNvSpPr>
          <p:nvPr/>
        </p:nvSpPr>
        <p:spPr bwMode="auto">
          <a:xfrm>
            <a:off x="12192000" y="17724438"/>
            <a:ext cx="5399088" cy="3598862"/>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14357" name="Text Box 22"/>
          <p:cNvSpPr txBox="1">
            <a:spLocks noChangeArrowheads="1"/>
          </p:cNvSpPr>
          <p:nvPr/>
        </p:nvSpPr>
        <p:spPr bwMode="auto">
          <a:xfrm>
            <a:off x="17602200" y="17518063"/>
            <a:ext cx="3505200" cy="2825728"/>
          </a:xfrm>
          <a:prstGeom prst="rect">
            <a:avLst/>
          </a:prstGeom>
          <a:noFill/>
          <a:ln w="9525">
            <a:noFill/>
            <a:miter lim="800000"/>
            <a:headEnd/>
            <a:tailEnd/>
          </a:ln>
        </p:spPr>
        <p:txBody>
          <a:bodyPr lIns="180000" tIns="180000" rIns="180000" bIns="180000">
            <a:prstTxWarp prst="textNoShape">
              <a:avLst/>
            </a:prstTxWarp>
            <a:spAutoFit/>
          </a:bodyPr>
          <a:lstStyle/>
          <a:p>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endParaRPr lang="en-AU" sz="2000" dirty="0">
              <a:latin typeface="SerifaRegIta"/>
              <a:cs typeface="SerifaRegIta"/>
            </a:endParaRPr>
          </a:p>
          <a:p>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sp>
        <p:nvSpPr>
          <p:cNvPr id="14358" name="Rectangle 21"/>
          <p:cNvSpPr>
            <a:spLocks noChangeArrowheads="1"/>
          </p:cNvSpPr>
          <p:nvPr/>
        </p:nvSpPr>
        <p:spPr bwMode="auto">
          <a:xfrm>
            <a:off x="22794913" y="17724438"/>
            <a:ext cx="5399087" cy="3598862"/>
          </a:xfrm>
          <a:prstGeom prst="rect">
            <a:avLst/>
          </a:prstGeom>
          <a:solidFill>
            <a:srgbClr val="EEEEEE"/>
          </a:solidFill>
          <a:ln w="9525">
            <a:solidFill>
              <a:schemeClr val="tx1"/>
            </a:solidFill>
            <a:miter lim="800000"/>
            <a:headEnd/>
            <a:tailEnd/>
          </a:ln>
        </p:spPr>
        <p:txBody>
          <a:bodyPr wrap="none" anchor="ctr">
            <a:prstTxWarp prst="textNoShape">
              <a:avLst/>
            </a:prstTxWarp>
          </a:bodyPr>
          <a:lstStyle/>
          <a:p>
            <a:endParaRPr lang="en-US"/>
          </a:p>
        </p:txBody>
      </p:sp>
      <p:sp>
        <p:nvSpPr>
          <p:cNvPr id="26" name="Text Box 22"/>
          <p:cNvSpPr txBox="1">
            <a:spLocks noChangeArrowheads="1"/>
          </p:cNvSpPr>
          <p:nvPr/>
        </p:nvSpPr>
        <p:spPr bwMode="auto">
          <a:xfrm>
            <a:off x="12192000" y="21996400"/>
            <a:ext cx="3505200" cy="2825728"/>
          </a:xfrm>
          <a:prstGeom prst="rect">
            <a:avLst/>
          </a:prstGeom>
          <a:noFill/>
          <a:ln w="9525">
            <a:noFill/>
            <a:miter lim="800000"/>
            <a:headEnd/>
            <a:tailEnd/>
          </a:ln>
        </p:spPr>
        <p:txBody>
          <a:bodyPr lIns="180000" tIns="180000" rIns="180000" bIns="180000">
            <a:prstTxWarp prst="textNoShape">
              <a:avLst/>
            </a:prstTxWarp>
            <a:spAutoFit/>
          </a:bodyPr>
          <a:lstStyle/>
          <a:p>
            <a:pPr algn="r"/>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pPr algn="r"/>
            <a:endParaRPr lang="en-AU" sz="2000" dirty="0">
              <a:latin typeface="SerifaRegIta"/>
              <a:cs typeface="SerifaRegIta"/>
            </a:endParaRPr>
          </a:p>
          <a:p>
            <a:pPr algn="r"/>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sp>
        <p:nvSpPr>
          <p:cNvPr id="28" name="Text Box 22"/>
          <p:cNvSpPr txBox="1">
            <a:spLocks noChangeArrowheads="1"/>
          </p:cNvSpPr>
          <p:nvPr/>
        </p:nvSpPr>
        <p:spPr bwMode="auto">
          <a:xfrm>
            <a:off x="12192000" y="29911289"/>
            <a:ext cx="8915400" cy="1594622"/>
          </a:xfrm>
          <a:prstGeom prst="rect">
            <a:avLst/>
          </a:prstGeom>
          <a:noFill/>
          <a:ln w="9525">
            <a:noFill/>
            <a:miter lim="800000"/>
            <a:headEnd/>
            <a:tailEnd/>
          </a:ln>
        </p:spPr>
        <p:txBody>
          <a:bodyPr wrap="square" lIns="180000" tIns="180000" rIns="180000" bIns="180000">
            <a:prstTxWarp prst="textNoShape">
              <a:avLst/>
            </a:prstTxWarp>
            <a:spAutoFit/>
          </a:bodyPr>
          <a:lstStyle/>
          <a:p>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endParaRPr lang="en-AU" sz="2000" dirty="0">
              <a:latin typeface="SerifaRegIta"/>
              <a:cs typeface="SerifaRegIta"/>
            </a:endParaRPr>
          </a:p>
          <a:p>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sp>
        <p:nvSpPr>
          <p:cNvPr id="29" name="Text Box 22"/>
          <p:cNvSpPr txBox="1">
            <a:spLocks noChangeArrowheads="1"/>
          </p:cNvSpPr>
          <p:nvPr/>
        </p:nvSpPr>
        <p:spPr bwMode="auto">
          <a:xfrm>
            <a:off x="22783800" y="29911289"/>
            <a:ext cx="8915400" cy="1594622"/>
          </a:xfrm>
          <a:prstGeom prst="rect">
            <a:avLst/>
          </a:prstGeom>
          <a:noFill/>
          <a:ln w="9525">
            <a:noFill/>
            <a:miter lim="800000"/>
            <a:headEnd/>
            <a:tailEnd/>
          </a:ln>
        </p:spPr>
        <p:txBody>
          <a:bodyPr wrap="square" lIns="180000" tIns="180000" rIns="180000" bIns="180000">
            <a:prstTxWarp prst="textNoShape">
              <a:avLst/>
            </a:prstTxWarp>
            <a:spAutoFit/>
          </a:bodyPr>
          <a:lstStyle/>
          <a:p>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endParaRPr lang="en-AU" sz="2000" dirty="0">
              <a:latin typeface="SerifaRegIta"/>
              <a:cs typeface="SerifaRegIta"/>
            </a:endParaRPr>
          </a:p>
          <a:p>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sp>
        <p:nvSpPr>
          <p:cNvPr id="30" name="Text Box 22"/>
          <p:cNvSpPr txBox="1">
            <a:spLocks noChangeArrowheads="1"/>
          </p:cNvSpPr>
          <p:nvPr/>
        </p:nvSpPr>
        <p:spPr bwMode="auto">
          <a:xfrm>
            <a:off x="28194000" y="17670463"/>
            <a:ext cx="3505200" cy="2825728"/>
          </a:xfrm>
          <a:prstGeom prst="rect">
            <a:avLst/>
          </a:prstGeom>
          <a:noFill/>
          <a:ln w="9525">
            <a:noFill/>
            <a:miter lim="800000"/>
            <a:headEnd/>
            <a:tailEnd/>
          </a:ln>
        </p:spPr>
        <p:txBody>
          <a:bodyPr lIns="180000" tIns="180000" rIns="180000" bIns="180000">
            <a:prstTxWarp prst="textNoShape">
              <a:avLst/>
            </a:prstTxWarp>
            <a:spAutoFit/>
          </a:bodyPr>
          <a:lstStyle/>
          <a:p>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endParaRPr lang="en-AU" sz="2000" dirty="0">
              <a:latin typeface="SerifaRegIta"/>
              <a:cs typeface="SerifaRegIta"/>
            </a:endParaRPr>
          </a:p>
          <a:p>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sp>
        <p:nvSpPr>
          <p:cNvPr id="32" name="Text Box 22"/>
          <p:cNvSpPr txBox="1">
            <a:spLocks noChangeArrowheads="1"/>
          </p:cNvSpPr>
          <p:nvPr/>
        </p:nvSpPr>
        <p:spPr bwMode="auto">
          <a:xfrm>
            <a:off x="28248582" y="21996400"/>
            <a:ext cx="3505200" cy="2825728"/>
          </a:xfrm>
          <a:prstGeom prst="rect">
            <a:avLst/>
          </a:prstGeom>
          <a:noFill/>
          <a:ln w="9525">
            <a:noFill/>
            <a:miter lim="800000"/>
            <a:headEnd/>
            <a:tailEnd/>
          </a:ln>
        </p:spPr>
        <p:txBody>
          <a:bodyPr lIns="180000" tIns="180000" rIns="180000" bIns="180000">
            <a:prstTxWarp prst="textNoShape">
              <a:avLst/>
            </a:prstTxWarp>
            <a:spAutoFit/>
          </a:bodyPr>
          <a:lstStyle/>
          <a:p>
            <a:r>
              <a:rPr lang="en-AU" sz="2000" dirty="0">
                <a:latin typeface="SerifaRegIta"/>
                <a:cs typeface="SerifaRegIta"/>
              </a:rPr>
              <a:t>Captions set in </a:t>
            </a:r>
            <a:r>
              <a:rPr lang="en-AU" sz="2000" dirty="0" err="1" smtClean="0">
                <a:latin typeface="SerifaRegIta"/>
                <a:cs typeface="SerifaRegIta"/>
              </a:rPr>
              <a:t>Serifa</a:t>
            </a:r>
            <a:r>
              <a:rPr lang="en-AU" sz="2000" dirty="0" smtClean="0">
                <a:latin typeface="SerifaRegIta"/>
                <a:cs typeface="SerifaRegIta"/>
              </a:rPr>
              <a:t> Regular Italic, </a:t>
            </a:r>
            <a:r>
              <a:rPr lang="en-AU" sz="2000" dirty="0">
                <a:latin typeface="SerifaRegIta"/>
                <a:cs typeface="SerifaRegIta"/>
              </a:rPr>
              <a:t>18 to 24 size, italic style. </a:t>
            </a:r>
          </a:p>
          <a:p>
            <a:endParaRPr lang="en-AU" sz="2000" dirty="0">
              <a:latin typeface="SerifaRegIta"/>
              <a:cs typeface="SerifaRegIta"/>
            </a:endParaRPr>
          </a:p>
          <a:p>
            <a:r>
              <a:rPr lang="en-US" sz="2000" dirty="0" err="1">
                <a:latin typeface="SerifaRegIta"/>
                <a:cs typeface="SerifaRegIta"/>
              </a:rPr>
              <a:t>Duis</a:t>
            </a:r>
            <a:r>
              <a:rPr lang="en-US" sz="2000" dirty="0">
                <a:latin typeface="SerifaRegIta"/>
                <a:cs typeface="SerifaRegIta"/>
              </a:rPr>
              <a:t> </a:t>
            </a:r>
            <a:r>
              <a:rPr lang="en-US" sz="2000" dirty="0" err="1">
                <a:latin typeface="SerifaRegIta"/>
                <a:cs typeface="SerifaRegIta"/>
              </a:rPr>
              <a:t>autem</a:t>
            </a:r>
            <a:r>
              <a:rPr lang="en-US" sz="2000" dirty="0">
                <a:latin typeface="SerifaRegIta"/>
                <a:cs typeface="SerifaRegIta"/>
              </a:rPr>
              <a:t> </a:t>
            </a:r>
            <a:r>
              <a:rPr lang="en-US" sz="2000" dirty="0" err="1">
                <a:latin typeface="SerifaRegIta"/>
                <a:cs typeface="SerifaRegIta"/>
              </a:rPr>
              <a:t>vel</a:t>
            </a:r>
            <a:r>
              <a:rPr lang="en-US" sz="2000" dirty="0">
                <a:latin typeface="SerifaRegIta"/>
                <a:cs typeface="SerifaRegIta"/>
              </a:rPr>
              <a:t> </a:t>
            </a:r>
            <a:r>
              <a:rPr lang="en-US" sz="2000" dirty="0" err="1">
                <a:latin typeface="SerifaRegIta"/>
                <a:cs typeface="SerifaRegIta"/>
              </a:rPr>
              <a:t>eum</a:t>
            </a:r>
            <a:r>
              <a:rPr lang="en-US" sz="2000" dirty="0">
                <a:latin typeface="SerifaRegIta"/>
                <a:cs typeface="SerifaRegIta"/>
              </a:rPr>
              <a:t> </a:t>
            </a:r>
            <a:r>
              <a:rPr lang="en-US" sz="2000" dirty="0" err="1">
                <a:latin typeface="SerifaRegIta"/>
                <a:cs typeface="SerifaRegIta"/>
              </a:rPr>
              <a:t>iriure</a:t>
            </a:r>
            <a:r>
              <a:rPr lang="en-US" sz="2000" dirty="0">
                <a:latin typeface="SerifaRegIta"/>
                <a:cs typeface="SerifaRegIta"/>
              </a:rPr>
              <a:t> dolor in </a:t>
            </a:r>
            <a:r>
              <a:rPr lang="en-US" sz="2000" dirty="0" err="1">
                <a:latin typeface="SerifaRegIta"/>
                <a:cs typeface="SerifaRegIta"/>
              </a:rPr>
              <a:t>hendrerit</a:t>
            </a:r>
            <a:r>
              <a:rPr lang="en-US" sz="2000" dirty="0">
                <a:latin typeface="SerifaRegIta"/>
                <a:cs typeface="SerifaRegIta"/>
              </a:rPr>
              <a:t> in </a:t>
            </a:r>
            <a:r>
              <a:rPr lang="en-US" sz="2000" dirty="0" err="1">
                <a:latin typeface="SerifaRegIta"/>
                <a:cs typeface="SerifaRegIta"/>
              </a:rPr>
              <a:t>vulputate</a:t>
            </a:r>
            <a:r>
              <a:rPr lang="en-US" sz="2000" dirty="0">
                <a:latin typeface="SerifaRegIta"/>
                <a:cs typeface="SerifaRegIta"/>
              </a:rPr>
              <a:t> </a:t>
            </a:r>
            <a:r>
              <a:rPr lang="en-US" sz="2000" dirty="0" err="1">
                <a:latin typeface="SerifaRegIta"/>
                <a:cs typeface="SerifaRegIta"/>
              </a:rPr>
              <a:t>velit</a:t>
            </a:r>
            <a:r>
              <a:rPr lang="en-US" sz="2000" dirty="0">
                <a:latin typeface="SerifaRegIta"/>
                <a:cs typeface="SerifaRegIta"/>
              </a:rPr>
              <a:t> </a:t>
            </a:r>
            <a:r>
              <a:rPr lang="en-US" sz="2000" dirty="0" err="1">
                <a:latin typeface="SerifaRegIta"/>
                <a:cs typeface="SerifaRegIta"/>
              </a:rPr>
              <a:t>esse</a:t>
            </a:r>
            <a:r>
              <a:rPr lang="en-US" sz="2000" dirty="0">
                <a:latin typeface="SerifaRegIta"/>
                <a:cs typeface="SerifaRegIta"/>
              </a:rPr>
              <a:t> </a:t>
            </a:r>
            <a:r>
              <a:rPr lang="en-US" sz="2000" dirty="0" err="1">
                <a:latin typeface="SerifaRegIta"/>
                <a:cs typeface="SerifaRegIta"/>
              </a:rPr>
              <a:t>molestie</a:t>
            </a:r>
            <a:r>
              <a:rPr lang="en-US" sz="2000" dirty="0">
                <a:latin typeface="SerifaRegIta"/>
                <a:cs typeface="SerifaRegIta"/>
              </a:rPr>
              <a:t> </a:t>
            </a:r>
            <a:r>
              <a:rPr lang="en-US" sz="2000" dirty="0" err="1">
                <a:latin typeface="SerifaRegIta"/>
                <a:cs typeface="SerifaRegIta"/>
              </a:rPr>
              <a:t>consequat</a:t>
            </a:r>
            <a:r>
              <a:rPr lang="en-US" sz="2000" dirty="0">
                <a:latin typeface="SerifaRegIta"/>
                <a:cs typeface="SerifaRegIta"/>
              </a:rPr>
              <a:t>.</a:t>
            </a:r>
            <a:endParaRPr lang="en-AU" sz="2000" dirty="0">
              <a:latin typeface="SerifaRegIta"/>
              <a:cs typeface="SerifaRegIta"/>
            </a:endParaRPr>
          </a:p>
        </p:txBody>
      </p:sp>
      <p:pic>
        <p:nvPicPr>
          <p:cNvPr id="2" name="Picture 1" descr="PS_HOR_REV_CMYK_2C.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94800" y="711249"/>
            <a:ext cx="8788400" cy="2771726"/>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GEOGResearchPoster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GEOGResearchPosterTemplate.potx</Template>
  <TotalTime>818</TotalTime>
  <Words>313</Words>
  <Application>Microsoft Macintosh PowerPoint</Application>
  <PresentationFormat>Custom</PresentationFormat>
  <Paragraphs>66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GEOGResearchPosterTemplate</vt:lpstr>
      <vt:lpstr>PowerPoint Presentation</vt:lpstr>
    </vt:vector>
  </TitlesOfParts>
  <Manager/>
  <Company>Penn State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Research Poster Template</dc:title>
  <dc:subject/>
  <dc:creator>Geography MarComm</dc:creator>
  <cp:keywords/>
  <dc:description/>
  <cp:lastModifiedBy>Angela Rogers</cp:lastModifiedBy>
  <cp:revision>129</cp:revision>
  <cp:lastPrinted>2009-06-18T18:06:01Z</cp:lastPrinted>
  <dcterms:created xsi:type="dcterms:W3CDTF">2009-07-07T20:22:22Z</dcterms:created>
  <dcterms:modified xsi:type="dcterms:W3CDTF">2016-05-04T12:50:15Z</dcterms:modified>
  <cp:category/>
</cp:coreProperties>
</file>